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3" r:id="rId3"/>
    <p:sldId id="258" r:id="rId4"/>
    <p:sldId id="260" r:id="rId5"/>
    <p:sldId id="273" r:id="rId6"/>
    <p:sldId id="274" r:id="rId7"/>
    <p:sldId id="275" r:id="rId8"/>
    <p:sldId id="276" r:id="rId9"/>
    <p:sldId id="277" r:id="rId10"/>
    <p:sldId id="278" r:id="rId11"/>
    <p:sldId id="279" r:id="rId12"/>
    <p:sldId id="280" r:id="rId13"/>
    <p:sldId id="281" r:id="rId14"/>
    <p:sldId id="283" r:id="rId15"/>
    <p:sldId id="282" r:id="rId16"/>
    <p:sldId id="262" r:id="rId17"/>
    <p:sldId id="265" r:id="rId18"/>
    <p:sldId id="270" r:id="rId19"/>
    <p:sldId id="266" r:id="rId20"/>
    <p:sldId id="268" r:id="rId21"/>
    <p:sldId id="261" r:id="rId22"/>
    <p:sldId id="264" r:id="rId23"/>
    <p:sldId id="272" r:id="rId2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0" autoAdjust="0"/>
    <p:restoredTop sz="94710"/>
  </p:normalViewPr>
  <p:slideViewPr>
    <p:cSldViewPr snapToGrid="0">
      <p:cViewPr>
        <p:scale>
          <a:sx n="90" d="100"/>
          <a:sy n="90" d="100"/>
        </p:scale>
        <p:origin x="480" y="-2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diegoangelgil\Downloads\TABLERO%20DE%20INDICADORES%20SIC%20AN&#771;O%202024%20(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diegoangelgil\Downloads\TABLERO%20DE%20INDICADORES%20SIC%20AN&#771;O%202024%20(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diegoangelgil\Downloads\TABLERO%20DE%20INDICADORES%20SIC%20AN&#771;O%202024%20(2).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all" spc="150" baseline="0">
                <a:solidFill>
                  <a:schemeClr val="tx1">
                    <a:lumMod val="50000"/>
                    <a:lumOff val="50000"/>
                  </a:schemeClr>
                </a:solidFill>
                <a:latin typeface="+mn-lt"/>
                <a:ea typeface="+mn-ea"/>
                <a:cs typeface="+mn-cs"/>
              </a:defRPr>
            </a:pPr>
            <a:r>
              <a:rPr lang="es-CO" sz="1400"/>
              <a:t>Proporción de Satisfacción Global de los usuarios en la IPS - E.S.E. Santiago de Tunja- Año 2024</a:t>
            </a:r>
          </a:p>
        </c:rich>
      </c:tx>
      <c:overlay val="0"/>
      <c:spPr>
        <a:noFill/>
        <a:ln>
          <a:noFill/>
        </a:ln>
        <a:effectLst/>
      </c:spPr>
      <c:txPr>
        <a:bodyPr rot="0" spcFirstLastPara="1" vertOverflow="ellipsis" vert="horz" wrap="square" anchor="ctr" anchorCtr="1"/>
        <a:lstStyle/>
        <a:p>
          <a:pPr>
            <a:defRPr sz="1400" b="1" i="0" u="none" strike="noStrike" kern="1200" cap="all" spc="150" baseline="0">
              <a:solidFill>
                <a:schemeClr val="tx1">
                  <a:lumMod val="50000"/>
                  <a:lumOff val="50000"/>
                </a:schemeClr>
              </a:solidFill>
              <a:latin typeface="+mn-lt"/>
              <a:ea typeface="+mn-ea"/>
              <a:cs typeface="+mn-cs"/>
            </a:defRPr>
          </a:pPr>
          <a:endParaRPr lang="es-CO"/>
        </a:p>
      </c:txPr>
    </c:title>
    <c:autoTitleDeleted val="0"/>
    <c:plotArea>
      <c:layout/>
      <c:lineChart>
        <c:grouping val="standard"/>
        <c:varyColors val="0"/>
        <c:ser>
          <c:idx val="0"/>
          <c:order val="0"/>
          <c:tx>
            <c:strRef>
              <c:f>'Satisfacción Global (Usuario)'!$G$7</c:f>
              <c:strCache>
                <c:ptCount val="1"/>
                <c:pt idx="0">
                  <c:v>AÑO 2023</c:v>
                </c:pt>
              </c:strCache>
            </c:strRef>
          </c:tx>
          <c:spPr>
            <a:ln w="38100" cap="flat" cmpd="dbl" algn="ctr">
              <a:solidFill>
                <a:schemeClr val="accent1"/>
              </a:solidFill>
              <a:miter lim="800000"/>
            </a:ln>
            <a:effectLst/>
          </c:spPr>
          <c:marker>
            <c:symbol val="none"/>
          </c:marker>
          <c:dLbls>
            <c:dLbl>
              <c:idx val="0"/>
              <c:layout>
                <c:manualLayout>
                  <c:x val="-1.8478264032568304E-3"/>
                  <c:y val="-6.4814814814814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9F-4C41-9140-3971A932434F}"/>
                </c:ext>
              </c:extLst>
            </c:dLbl>
            <c:dLbl>
              <c:idx val="2"/>
              <c:layout>
                <c:manualLayout>
                  <c:x val="0"/>
                  <c:y val="-5.0925925925925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9F-4C41-9140-3971A932434F}"/>
                </c:ext>
              </c:extLst>
            </c:dLbl>
            <c:dLbl>
              <c:idx val="4"/>
              <c:layout>
                <c:manualLayout>
                  <c:x val="0"/>
                  <c:y val="-4.1666666666666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F9F-4C41-9140-3971A932434F}"/>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'Satisfacción Global (Usuario)'!$H$6:$P$6</c:f>
              <c:strCache>
                <c:ptCount val="9"/>
                <c:pt idx="0">
                  <c:v>ENERO</c:v>
                </c:pt>
                <c:pt idx="1">
                  <c:v>FEBRERO</c:v>
                </c:pt>
                <c:pt idx="2">
                  <c:v>MARZO</c:v>
                </c:pt>
                <c:pt idx="3">
                  <c:v>ABRIL</c:v>
                </c:pt>
                <c:pt idx="4">
                  <c:v>MAYO</c:v>
                </c:pt>
                <c:pt idx="5">
                  <c:v>JUNIO</c:v>
                </c:pt>
                <c:pt idx="6">
                  <c:v>JULIO</c:v>
                </c:pt>
                <c:pt idx="7">
                  <c:v>AGOSTO</c:v>
                </c:pt>
                <c:pt idx="8">
                  <c:v>SEPTIEMBRE</c:v>
                </c:pt>
              </c:strCache>
            </c:strRef>
          </c:cat>
          <c:val>
            <c:numRef>
              <c:f>'Satisfacción Global (Usuario)'!$H$7:$P$7</c:f>
              <c:numCache>
                <c:formatCode>0%</c:formatCode>
                <c:ptCount val="9"/>
                <c:pt idx="0">
                  <c:v>0.97292418772563172</c:v>
                </c:pt>
                <c:pt idx="1">
                  <c:v>0.98014440433213001</c:v>
                </c:pt>
                <c:pt idx="2">
                  <c:v>0.95487364620938631</c:v>
                </c:pt>
                <c:pt idx="3">
                  <c:v>0.9422382671480144</c:v>
                </c:pt>
                <c:pt idx="4">
                  <c:v>0.99458483754512639</c:v>
                </c:pt>
                <c:pt idx="5">
                  <c:v>0.96931407942238268</c:v>
                </c:pt>
                <c:pt idx="6">
                  <c:v>0.96750902527075811</c:v>
                </c:pt>
                <c:pt idx="7">
                  <c:v>0.98014440433213001</c:v>
                </c:pt>
                <c:pt idx="8">
                  <c:v>0.96750902527075811</c:v>
                </c:pt>
              </c:numCache>
            </c:numRef>
          </c:val>
          <c:smooth val="0"/>
          <c:extLst>
            <c:ext xmlns:c16="http://schemas.microsoft.com/office/drawing/2014/chart" uri="{C3380CC4-5D6E-409C-BE32-E72D297353CC}">
              <c16:uniqueId val="{00000003-CF9F-4C41-9140-3971A932434F}"/>
            </c:ext>
          </c:extLst>
        </c:ser>
        <c:ser>
          <c:idx val="1"/>
          <c:order val="1"/>
          <c:tx>
            <c:strRef>
              <c:f>'Satisfacción Global (Usuario)'!$G$8</c:f>
              <c:strCache>
                <c:ptCount val="1"/>
                <c:pt idx="0">
                  <c:v>AÑO 2024</c:v>
                </c:pt>
              </c:strCache>
            </c:strRef>
          </c:tx>
          <c:spPr>
            <a:ln w="38100" cap="flat" cmpd="dbl" algn="ctr">
              <a:solidFill>
                <a:schemeClr val="accent2"/>
              </a:solidFill>
              <a:miter lim="800000"/>
            </a:ln>
            <a:effectLst/>
          </c:spPr>
          <c:marker>
            <c:symbol val="none"/>
          </c:marker>
          <c:dLbls>
            <c:dLbl>
              <c:idx val="6"/>
              <c:layout>
                <c:manualLayout>
                  <c:x val="0"/>
                  <c:y val="-5.0925925925926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9F-4C41-9140-3971A932434F}"/>
                </c:ext>
              </c:extLst>
            </c:dLbl>
            <c:dLbl>
              <c:idx val="7"/>
              <c:layout>
                <c:manualLayout>
                  <c:x val="-1.355057041987095E-16"/>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F9F-4C41-9140-3971A932434F}"/>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'Satisfacción Global (Usuario)'!$H$6:$P$6</c:f>
              <c:strCache>
                <c:ptCount val="9"/>
                <c:pt idx="0">
                  <c:v>ENERO</c:v>
                </c:pt>
                <c:pt idx="1">
                  <c:v>FEBRERO</c:v>
                </c:pt>
                <c:pt idx="2">
                  <c:v>MARZO</c:v>
                </c:pt>
                <c:pt idx="3">
                  <c:v>ABRIL</c:v>
                </c:pt>
                <c:pt idx="4">
                  <c:v>MAYO</c:v>
                </c:pt>
                <c:pt idx="5">
                  <c:v>JUNIO</c:v>
                </c:pt>
                <c:pt idx="6">
                  <c:v>JULIO</c:v>
                </c:pt>
                <c:pt idx="7">
                  <c:v>AGOSTO</c:v>
                </c:pt>
                <c:pt idx="8">
                  <c:v>SEPTIEMBRE</c:v>
                </c:pt>
              </c:strCache>
            </c:strRef>
          </c:cat>
          <c:val>
            <c:numRef>
              <c:f>'Satisfacción Global (Usuario)'!$H$8:$P$8</c:f>
              <c:numCache>
                <c:formatCode>0%</c:formatCode>
                <c:ptCount val="9"/>
                <c:pt idx="0" formatCode="0.0%">
                  <c:v>0.94716981132075473</c:v>
                </c:pt>
                <c:pt idx="1">
                  <c:v>0.92</c:v>
                </c:pt>
                <c:pt idx="2">
                  <c:v>0.9422382671480144</c:v>
                </c:pt>
                <c:pt idx="3">
                  <c:v>0.90287769784172667</c:v>
                </c:pt>
                <c:pt idx="4">
                  <c:v>0.95683453237410077</c:v>
                </c:pt>
                <c:pt idx="5">
                  <c:v>0.99640287769784175</c:v>
                </c:pt>
                <c:pt idx="6">
                  <c:v>0.96515679442508706</c:v>
                </c:pt>
                <c:pt idx="7">
                  <c:v>1</c:v>
                </c:pt>
                <c:pt idx="8">
                  <c:v>0.93822393822393824</c:v>
                </c:pt>
              </c:numCache>
            </c:numRef>
          </c:val>
          <c:smooth val="0"/>
          <c:extLst>
            <c:ext xmlns:c16="http://schemas.microsoft.com/office/drawing/2014/chart" uri="{C3380CC4-5D6E-409C-BE32-E72D297353CC}">
              <c16:uniqueId val="{00000006-CF9F-4C41-9140-3971A932434F}"/>
            </c:ext>
          </c:extLst>
        </c:ser>
        <c:dLbls>
          <c:showLegendKey val="0"/>
          <c:showVal val="0"/>
          <c:showCatName val="0"/>
          <c:showSerName val="0"/>
          <c:showPercent val="0"/>
          <c:showBubbleSize val="0"/>
        </c:dLbls>
        <c:smooth val="0"/>
        <c:axId val="1586622112"/>
        <c:axId val="1587105584"/>
      </c:lineChart>
      <c:catAx>
        <c:axId val="1586622112"/>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587105584"/>
        <c:crosses val="autoZero"/>
        <c:auto val="1"/>
        <c:lblAlgn val="ctr"/>
        <c:lblOffset val="100"/>
        <c:noMultiLvlLbl val="0"/>
      </c:catAx>
      <c:valAx>
        <c:axId val="1587105584"/>
        <c:scaling>
          <c:orientation val="minMax"/>
        </c:scaling>
        <c:delete val="0"/>
        <c:axPos val="l"/>
        <c:majorGridlines>
          <c:spPr>
            <a:ln w="9525" cap="flat" cmpd="sng" algn="ctr">
              <a:solidFill>
                <a:schemeClr val="tx1">
                  <a:lumMod val="15000"/>
                  <a:lumOff val="85000"/>
                  <a:alpha val="32000"/>
                </a:schemeClr>
              </a:solidFill>
              <a:round/>
            </a:ln>
            <a:effectLst/>
          </c:spPr>
        </c:majorGridlines>
        <c:numFmt formatCode="0%"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5866221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200" b="0" i="0" baseline="0">
                <a:effectLst/>
              </a:rPr>
              <a:t>Proporción de usuarios que recomendaría su IPS a familiares y amigos- E.S.E. Santiago de Tunja- Año 2024</a:t>
            </a:r>
            <a:endParaRPr lang="es-CO" sz="105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CO"/>
        </a:p>
      </c:txPr>
    </c:title>
    <c:autoTitleDeleted val="0"/>
    <c:plotArea>
      <c:layout/>
      <c:lineChart>
        <c:grouping val="standard"/>
        <c:varyColors val="0"/>
        <c:ser>
          <c:idx val="0"/>
          <c:order val="0"/>
          <c:tx>
            <c:strRef>
              <c:f>'Recomendaria a Flia'!$G$7</c:f>
              <c:strCache>
                <c:ptCount val="1"/>
                <c:pt idx="0">
                  <c:v>AÑO 2023</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'Recomendaria a Flia'!$H$6:$P$6</c:f>
              <c:strCache>
                <c:ptCount val="9"/>
                <c:pt idx="0">
                  <c:v>ENERO</c:v>
                </c:pt>
                <c:pt idx="1">
                  <c:v>FEBRERO</c:v>
                </c:pt>
                <c:pt idx="2">
                  <c:v>MARZO</c:v>
                </c:pt>
                <c:pt idx="3">
                  <c:v>ABRIL</c:v>
                </c:pt>
                <c:pt idx="4">
                  <c:v>MAYO</c:v>
                </c:pt>
                <c:pt idx="5">
                  <c:v>JUNIO</c:v>
                </c:pt>
                <c:pt idx="6">
                  <c:v>JULIO</c:v>
                </c:pt>
                <c:pt idx="7">
                  <c:v>AGOSTO</c:v>
                </c:pt>
                <c:pt idx="8">
                  <c:v>SEPTIEMBRE</c:v>
                </c:pt>
              </c:strCache>
            </c:strRef>
          </c:cat>
          <c:val>
            <c:numRef>
              <c:f>'Recomendaria a Flia'!$H$7:$P$7</c:f>
              <c:numCache>
                <c:formatCode>0%</c:formatCode>
                <c:ptCount val="9"/>
                <c:pt idx="0">
                  <c:v>0.97833935018050544</c:v>
                </c:pt>
                <c:pt idx="1">
                  <c:v>0.98916967509025266</c:v>
                </c:pt>
                <c:pt idx="2">
                  <c:v>0.96028880866425992</c:v>
                </c:pt>
                <c:pt idx="3">
                  <c:v>0.98014440433213001</c:v>
                </c:pt>
                <c:pt idx="4">
                  <c:v>0.99458483754512639</c:v>
                </c:pt>
                <c:pt idx="5">
                  <c:v>0.97833935018050544</c:v>
                </c:pt>
                <c:pt idx="6">
                  <c:v>0.98014440433213001</c:v>
                </c:pt>
                <c:pt idx="7">
                  <c:v>0.98375451263537905</c:v>
                </c:pt>
                <c:pt idx="8">
                  <c:v>0.98555956678700363</c:v>
                </c:pt>
              </c:numCache>
            </c:numRef>
          </c:val>
          <c:smooth val="0"/>
          <c:extLst>
            <c:ext xmlns:c16="http://schemas.microsoft.com/office/drawing/2014/chart" uri="{C3380CC4-5D6E-409C-BE32-E72D297353CC}">
              <c16:uniqueId val="{00000000-3448-624F-BD36-0B0A9ED79D00}"/>
            </c:ext>
          </c:extLst>
        </c:ser>
        <c:ser>
          <c:idx val="1"/>
          <c:order val="1"/>
          <c:tx>
            <c:strRef>
              <c:f>'Recomendaria a Flia'!$G$8</c:f>
              <c:strCache>
                <c:ptCount val="1"/>
                <c:pt idx="0">
                  <c:v>AÑO 2024</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'Recomendaria a Flia'!$H$6:$P$6</c:f>
              <c:strCache>
                <c:ptCount val="9"/>
                <c:pt idx="0">
                  <c:v>ENERO</c:v>
                </c:pt>
                <c:pt idx="1">
                  <c:v>FEBRERO</c:v>
                </c:pt>
                <c:pt idx="2">
                  <c:v>MARZO</c:v>
                </c:pt>
                <c:pt idx="3">
                  <c:v>ABRIL</c:v>
                </c:pt>
                <c:pt idx="4">
                  <c:v>MAYO</c:v>
                </c:pt>
                <c:pt idx="5">
                  <c:v>JUNIO</c:v>
                </c:pt>
                <c:pt idx="6">
                  <c:v>JULIO</c:v>
                </c:pt>
                <c:pt idx="7">
                  <c:v>AGOSTO</c:v>
                </c:pt>
                <c:pt idx="8">
                  <c:v>SEPTIEMBRE</c:v>
                </c:pt>
              </c:strCache>
            </c:strRef>
          </c:cat>
          <c:val>
            <c:numRef>
              <c:f>'Recomendaria a Flia'!$H$8:$P$8</c:f>
              <c:numCache>
                <c:formatCode>0%</c:formatCode>
                <c:ptCount val="9"/>
                <c:pt idx="0">
                  <c:v>0.9679245283018868</c:v>
                </c:pt>
                <c:pt idx="1">
                  <c:v>0.96571428571428575</c:v>
                </c:pt>
                <c:pt idx="2">
                  <c:v>0.95848375451263534</c:v>
                </c:pt>
                <c:pt idx="3">
                  <c:v>0.9388489208633094</c:v>
                </c:pt>
                <c:pt idx="4">
                  <c:v>0.98561151079136688</c:v>
                </c:pt>
                <c:pt idx="5">
                  <c:v>0.98920863309352514</c:v>
                </c:pt>
                <c:pt idx="6">
                  <c:v>0.99303135888501737</c:v>
                </c:pt>
                <c:pt idx="7">
                  <c:v>1</c:v>
                </c:pt>
                <c:pt idx="8">
                  <c:v>0.97297297297297303</c:v>
                </c:pt>
              </c:numCache>
            </c:numRef>
          </c:val>
          <c:smooth val="0"/>
          <c:extLst>
            <c:ext xmlns:c16="http://schemas.microsoft.com/office/drawing/2014/chart" uri="{C3380CC4-5D6E-409C-BE32-E72D297353CC}">
              <c16:uniqueId val="{00000001-3448-624F-BD36-0B0A9ED79D00}"/>
            </c:ext>
          </c:extLst>
        </c:ser>
        <c:dLbls>
          <c:showLegendKey val="0"/>
          <c:showVal val="0"/>
          <c:showCatName val="0"/>
          <c:showSerName val="0"/>
          <c:showPercent val="0"/>
          <c:showBubbleSize val="0"/>
        </c:dLbls>
        <c:marker val="1"/>
        <c:smooth val="0"/>
        <c:axId val="1610397952"/>
        <c:axId val="1610374176"/>
      </c:lineChart>
      <c:catAx>
        <c:axId val="161039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610374176"/>
        <c:crosses val="autoZero"/>
        <c:auto val="1"/>
        <c:lblAlgn val="ctr"/>
        <c:lblOffset val="100"/>
        <c:noMultiLvlLbl val="0"/>
      </c:catAx>
      <c:valAx>
        <c:axId val="16103741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610397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_tradnl"/>
              <a:t>DERECHOS Y DEBERES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lineChart>
        <c:grouping val="percentStacked"/>
        <c:varyColors val="0"/>
        <c:ser>
          <c:idx val="0"/>
          <c:order val="0"/>
          <c:tx>
            <c:strRef>
              <c:f>Hoja1!$A$5</c:f>
              <c:strCache>
                <c:ptCount val="1"/>
                <c:pt idx="0">
                  <c:v>NUMERADOR</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Hoja1!$B$5:$J$5</c:f>
              <c:numCache>
                <c:formatCode>General</c:formatCode>
                <c:ptCount val="9"/>
                <c:pt idx="0">
                  <c:v>0</c:v>
                </c:pt>
                <c:pt idx="1">
                  <c:v>0</c:v>
                </c:pt>
                <c:pt idx="2">
                  <c:v>0</c:v>
                </c:pt>
                <c:pt idx="3">
                  <c:v>0</c:v>
                </c:pt>
                <c:pt idx="4">
                  <c:v>0</c:v>
                </c:pt>
                <c:pt idx="5">
                  <c:v>0</c:v>
                </c:pt>
                <c:pt idx="6">
                  <c:v>0</c:v>
                </c:pt>
                <c:pt idx="7">
                  <c:v>120</c:v>
                </c:pt>
                <c:pt idx="8">
                  <c:v>158</c:v>
                </c:pt>
              </c:numCache>
            </c:numRef>
          </c:val>
          <c:smooth val="0"/>
          <c:extLst>
            <c:ext xmlns:c16="http://schemas.microsoft.com/office/drawing/2014/chart" uri="{C3380CC4-5D6E-409C-BE32-E72D297353CC}">
              <c16:uniqueId val="{00000000-0F34-3E4A-AD81-AE3C41A0D46C}"/>
            </c:ext>
          </c:extLst>
        </c:ser>
        <c:ser>
          <c:idx val="1"/>
          <c:order val="1"/>
          <c:tx>
            <c:strRef>
              <c:f>Hoja1!$A$6</c:f>
              <c:strCache>
                <c:ptCount val="1"/>
                <c:pt idx="0">
                  <c:v>DENOMINADOR</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Hoja1!$B$6:$J$6</c:f>
              <c:numCache>
                <c:formatCode>General</c:formatCode>
                <c:ptCount val="9"/>
                <c:pt idx="0">
                  <c:v>0</c:v>
                </c:pt>
                <c:pt idx="1">
                  <c:v>0</c:v>
                </c:pt>
                <c:pt idx="2">
                  <c:v>0</c:v>
                </c:pt>
                <c:pt idx="3">
                  <c:v>0</c:v>
                </c:pt>
                <c:pt idx="4">
                  <c:v>0</c:v>
                </c:pt>
                <c:pt idx="5">
                  <c:v>0</c:v>
                </c:pt>
                <c:pt idx="6">
                  <c:v>0</c:v>
                </c:pt>
                <c:pt idx="7">
                  <c:v>363</c:v>
                </c:pt>
                <c:pt idx="8">
                  <c:v>259</c:v>
                </c:pt>
              </c:numCache>
            </c:numRef>
          </c:val>
          <c:smooth val="0"/>
          <c:extLst>
            <c:ext xmlns:c16="http://schemas.microsoft.com/office/drawing/2014/chart" uri="{C3380CC4-5D6E-409C-BE32-E72D297353CC}">
              <c16:uniqueId val="{00000001-0F34-3E4A-AD81-AE3C41A0D46C}"/>
            </c:ext>
          </c:extLst>
        </c:ser>
        <c:ser>
          <c:idx val="2"/>
          <c:order val="2"/>
          <c:tx>
            <c:strRef>
              <c:f>Hoja1!$A$7</c:f>
              <c:strCache>
                <c:ptCount val="1"/>
                <c:pt idx="0">
                  <c:v>%</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Hoja1!$B$7:$J$7</c:f>
              <c:numCache>
                <c:formatCode>0%</c:formatCode>
                <c:ptCount val="9"/>
                <c:pt idx="0">
                  <c:v>0</c:v>
                </c:pt>
                <c:pt idx="1">
                  <c:v>0</c:v>
                </c:pt>
                <c:pt idx="2">
                  <c:v>0</c:v>
                </c:pt>
                <c:pt idx="3">
                  <c:v>0</c:v>
                </c:pt>
                <c:pt idx="4">
                  <c:v>0</c:v>
                </c:pt>
                <c:pt idx="5">
                  <c:v>0</c:v>
                </c:pt>
                <c:pt idx="6">
                  <c:v>0</c:v>
                </c:pt>
                <c:pt idx="7">
                  <c:v>0.33</c:v>
                </c:pt>
                <c:pt idx="8">
                  <c:v>0.61</c:v>
                </c:pt>
              </c:numCache>
            </c:numRef>
          </c:val>
          <c:smooth val="0"/>
          <c:extLst>
            <c:ext xmlns:c16="http://schemas.microsoft.com/office/drawing/2014/chart" uri="{C3380CC4-5D6E-409C-BE32-E72D297353CC}">
              <c16:uniqueId val="{00000002-0F34-3E4A-AD81-AE3C41A0D46C}"/>
            </c:ext>
          </c:extLst>
        </c:ser>
        <c:ser>
          <c:idx val="3"/>
          <c:order val="3"/>
          <c:tx>
            <c:strRef>
              <c:f>Hoja1!$A$8</c:f>
              <c:strCache>
                <c:ptCount val="1"/>
                <c:pt idx="0">
                  <c:v>Meta</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val>
            <c:numRef>
              <c:f>Hoja1!$B$8:$J$8</c:f>
              <c:numCache>
                <c:formatCode>0%</c:formatCode>
                <c:ptCount val="9"/>
                <c:pt idx="0">
                  <c:v>0.85</c:v>
                </c:pt>
                <c:pt idx="1">
                  <c:v>0.85</c:v>
                </c:pt>
                <c:pt idx="2">
                  <c:v>0.85</c:v>
                </c:pt>
                <c:pt idx="3">
                  <c:v>0.85</c:v>
                </c:pt>
                <c:pt idx="4">
                  <c:v>0.85</c:v>
                </c:pt>
                <c:pt idx="5">
                  <c:v>0.85</c:v>
                </c:pt>
                <c:pt idx="6">
                  <c:v>0.85</c:v>
                </c:pt>
                <c:pt idx="7">
                  <c:v>0.85</c:v>
                </c:pt>
                <c:pt idx="8">
                  <c:v>0.85</c:v>
                </c:pt>
              </c:numCache>
            </c:numRef>
          </c:val>
          <c:smooth val="0"/>
          <c:extLst>
            <c:ext xmlns:c16="http://schemas.microsoft.com/office/drawing/2014/chart" uri="{C3380CC4-5D6E-409C-BE32-E72D297353CC}">
              <c16:uniqueId val="{00000003-0F34-3E4A-AD81-AE3C41A0D46C}"/>
            </c:ext>
          </c:extLst>
        </c:ser>
        <c:dLbls>
          <c:showLegendKey val="0"/>
          <c:showVal val="0"/>
          <c:showCatName val="0"/>
          <c:showSerName val="0"/>
          <c:showPercent val="0"/>
          <c:showBubbleSize val="0"/>
        </c:dLbls>
        <c:marker val="1"/>
        <c:smooth val="0"/>
        <c:axId val="1104286528"/>
        <c:axId val="1591037088"/>
      </c:lineChart>
      <c:catAx>
        <c:axId val="110428652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591037088"/>
        <c:crosses val="autoZero"/>
        <c:auto val="1"/>
        <c:lblAlgn val="ctr"/>
        <c:lblOffset val="100"/>
        <c:noMultiLvlLbl val="0"/>
      </c:catAx>
      <c:valAx>
        <c:axId val="15910370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10428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7A710E-6589-EC84-DD5C-D04E0AFB166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70EBD87-9F8C-BC6B-FE74-79B316D76C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2C4E738C-1223-EE69-04CB-CFA7B40B83D1}"/>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D8585DB3-4A72-19B7-684B-1636E7C30EF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6F61553-81E7-CDDF-9E05-36CF93CAE42C}"/>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2604280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9A483A-2DE4-12E4-F06F-5CA178BC600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7D73C7-46B7-09E9-5B46-7356C9DEDE1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B25B870-0063-CD04-B958-872345EFAD3C}"/>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EF76AA1F-17CC-0E14-EAB9-DCE7B2CBEF2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2945E64-1A1D-7B2E-9414-39EF089CD49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46240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6446187-B571-D1E3-5312-6EE05FBEEFF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C0DC3A3-661D-22C8-4FA6-0084923796B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4C40A1F-04E5-0C76-5875-E659063A9EFE}"/>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3F978C45-20DE-798A-8234-C2E602A3247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82F89AC-8337-8CA4-4CB4-A3DC5942240F}"/>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4019166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6DA1FD-FECE-F25F-F6EB-771253A0BC5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9A2D4E0-8805-A18C-C875-F1371AA0D476}"/>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622850E-225A-B83B-4E78-EC12B853B777}"/>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8C03C899-CD0D-1DFB-1A54-680EF6197E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72F03C1-6FE5-0786-D2B2-8C9C30E09752}"/>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460520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DEF220-1E11-77E9-90B1-459F8EFE82C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1C9B860-E39A-CDC8-D9B3-16D9EAF540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AD1A615-50C5-F93E-4286-9D882BCC84A4}"/>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8AE4EAE1-20F8-869D-7C62-32CCA46A40A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6708DAA-1261-C92A-207F-3F118560BA6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92114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DE63ED-DA21-6574-EAEE-0ACB6AFDD6E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D6EE13C-CAB5-C18F-D958-1175BC0758A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133EFA65-C84F-066E-2784-971D048A0EB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440CC237-7E93-767C-4AFD-209FB3FB6D25}"/>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6" name="Marcador de pie de página 5">
            <a:extLst>
              <a:ext uri="{FF2B5EF4-FFF2-40B4-BE49-F238E27FC236}">
                <a16:creationId xmlns:a16="http://schemas.microsoft.com/office/drawing/2014/main" id="{EE85FF92-47E3-587A-8527-16C9947D5B8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E41BAD4-2949-21F1-CB57-5D8EE0E6EEE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5860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A7EEB5-867A-7783-916F-C21AF0EFA11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89225EC-A154-A5FD-9467-2C4547F689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A5212D8-9DE5-EF82-0704-156066D0EC7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4ACCF98-3239-5FC2-F7FE-AFBA2A5319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AFBCB1A-5EF2-97CC-2AEF-52EF5404E5A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C98376D2-FBE1-439F-EC9D-4D769C5E3AA2}"/>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8" name="Marcador de pie de página 7">
            <a:extLst>
              <a:ext uri="{FF2B5EF4-FFF2-40B4-BE49-F238E27FC236}">
                <a16:creationId xmlns:a16="http://schemas.microsoft.com/office/drawing/2014/main" id="{781F8479-2F2D-1DCE-2251-0389231F9C8F}"/>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A4FBD56-16CF-D9B5-CBC7-4A65D68D0F9E}"/>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85795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33C169-0955-0D89-4653-49D5DADD0BF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1C6EFF25-8915-0495-90B7-A6548A03382E}"/>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4" name="Marcador de pie de página 3">
            <a:extLst>
              <a:ext uri="{FF2B5EF4-FFF2-40B4-BE49-F238E27FC236}">
                <a16:creationId xmlns:a16="http://schemas.microsoft.com/office/drawing/2014/main" id="{B80876A3-5719-AAE5-5B7B-09E9258FBDB0}"/>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32DCAE1-C6AD-6CB5-F50C-F1C28ED6FDE1}"/>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20141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18ED436-63E3-5459-BD89-7C27B17E7650}"/>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3" name="Marcador de pie de página 2">
            <a:extLst>
              <a:ext uri="{FF2B5EF4-FFF2-40B4-BE49-F238E27FC236}">
                <a16:creationId xmlns:a16="http://schemas.microsoft.com/office/drawing/2014/main" id="{76A5E074-CD30-2EAD-E6E8-3C4075228C84}"/>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D954BA5-6EE7-9CFE-DEBE-AB6297337DC9}"/>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834425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460A3-9D6A-420B-1711-A9F6849B007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40D4766-8252-3FE8-A2F7-333386D9EC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C82F11DB-20F8-0309-0585-CF844952F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5AF4D70-52CD-910F-9491-7AAEAE6BCD8D}"/>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6" name="Marcador de pie de página 5">
            <a:extLst>
              <a:ext uri="{FF2B5EF4-FFF2-40B4-BE49-F238E27FC236}">
                <a16:creationId xmlns:a16="http://schemas.microsoft.com/office/drawing/2014/main" id="{30B70661-8266-D953-B8AE-3144278A233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C9EFED7-9BC0-1F05-48FA-F4E3E230DA38}"/>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2811304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C262C7-274E-7853-1CD3-9D03D30F13A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D5B036D0-5E51-CC84-D5E1-5E5C84764E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F2795DCB-59D8-C7F5-3CF6-A7458150C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0CEC956-C9DC-5BEB-9E5A-7BC6ABEB05AA}"/>
              </a:ext>
            </a:extLst>
          </p:cNvPr>
          <p:cNvSpPr>
            <a:spLocks noGrp="1"/>
          </p:cNvSpPr>
          <p:nvPr>
            <p:ph type="dt" sz="half" idx="10"/>
          </p:nvPr>
        </p:nvSpPr>
        <p:spPr/>
        <p:txBody>
          <a:bodyPr/>
          <a:lstStyle/>
          <a:p>
            <a:fld id="{0187F3FB-A375-490B-BED5-C6F1448BF8F0}" type="datetimeFigureOut">
              <a:rPr lang="es-CO" smtClean="0"/>
              <a:t>5/11/2024</a:t>
            </a:fld>
            <a:endParaRPr lang="es-CO"/>
          </a:p>
        </p:txBody>
      </p:sp>
      <p:sp>
        <p:nvSpPr>
          <p:cNvPr id="6" name="Marcador de pie de página 5">
            <a:extLst>
              <a:ext uri="{FF2B5EF4-FFF2-40B4-BE49-F238E27FC236}">
                <a16:creationId xmlns:a16="http://schemas.microsoft.com/office/drawing/2014/main" id="{FDA57193-7A4F-51D8-4D4C-C3E73D443C5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CBF326B-DCED-0A7D-2A50-7948E8537D00}"/>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98223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descr="Imagen que contiene Texto&#10;&#10;Descripción generada automáticamente">
            <a:extLst>
              <a:ext uri="{FF2B5EF4-FFF2-40B4-BE49-F238E27FC236}">
                <a16:creationId xmlns:a16="http://schemas.microsoft.com/office/drawing/2014/main" id="{C823C2D2-5D82-397C-D969-54C88413194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
        <p:nvSpPr>
          <p:cNvPr id="2" name="Marcador de título 1">
            <a:extLst>
              <a:ext uri="{FF2B5EF4-FFF2-40B4-BE49-F238E27FC236}">
                <a16:creationId xmlns:a16="http://schemas.microsoft.com/office/drawing/2014/main" id="{42AE1ACA-DA28-5DBF-90D2-67E7F58148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D9C5FEF6-5A6B-B026-A91F-68D12282F0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4D6E587-EE69-F98A-9150-A5CF6BDE7B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7F3FB-A375-490B-BED5-C6F1448BF8F0}" type="datetimeFigureOut">
              <a:rPr lang="es-CO" smtClean="0"/>
              <a:t>5/11/2024</a:t>
            </a:fld>
            <a:endParaRPr lang="es-CO"/>
          </a:p>
        </p:txBody>
      </p:sp>
      <p:sp>
        <p:nvSpPr>
          <p:cNvPr id="5" name="Marcador de pie de página 4">
            <a:extLst>
              <a:ext uri="{FF2B5EF4-FFF2-40B4-BE49-F238E27FC236}">
                <a16:creationId xmlns:a16="http://schemas.microsoft.com/office/drawing/2014/main" id="{F934200D-CB4D-BA0D-2321-14BF92472B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126F08FA-3822-D3D0-A436-3282659DDD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28E675-30F5-41C3-A9D1-22A4B9B047EE}" type="slidenum">
              <a:rPr lang="es-CO" smtClean="0"/>
              <a:t>‹Nº›</a:t>
            </a:fld>
            <a:endParaRPr lang="es-CO"/>
          </a:p>
        </p:txBody>
      </p:sp>
    </p:spTree>
    <p:extLst>
      <p:ext uri="{BB962C8B-B14F-4D97-AF65-F5344CB8AC3E}">
        <p14:creationId xmlns:p14="http://schemas.microsoft.com/office/powerpoint/2010/main" val="35721744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PQRD/2024%20BASE%20RADICACIO&#769;N%20PQRDSF%202024.xlsx" TargetMode="External"/><Relationship Id="rId2" Type="http://schemas.openxmlformats.org/officeDocument/2006/relationships/hyperlink" Target="mailto:XXXX@GMAIL.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ASOCIACIO&#769;N%20DE%20USUARIOS/Acta%20de%20posesio&#769;n%20asociacio&#769;n%20de%20usuarios.pdf"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FED54D-7B45-23F2-7273-1E414EE15744}"/>
              </a:ext>
            </a:extLst>
          </p:cNvPr>
          <p:cNvSpPr>
            <a:spLocks noGrp="1"/>
          </p:cNvSpPr>
          <p:nvPr>
            <p:ph type="ctrTitle"/>
          </p:nvPr>
        </p:nvSpPr>
        <p:spPr>
          <a:xfrm>
            <a:off x="1524000" y="1840523"/>
            <a:ext cx="9144000" cy="2784640"/>
          </a:xfrm>
        </p:spPr>
        <p:txBody>
          <a:bodyPr>
            <a:normAutofit/>
          </a:bodyPr>
          <a:lstStyle/>
          <a:p>
            <a:r>
              <a:rPr kumimoji="0" lang="es-ES" sz="6000" b="1" i="0" u="none" strike="noStrike" kern="1200" cap="none" spc="-1"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COMITÉ DE ÉTICA HOSPITALARIA</a:t>
            </a:r>
            <a:br>
              <a:rPr kumimoji="0" lang="es-ES" sz="6000" b="1" i="0" u="none" strike="noStrike" kern="1200" cap="none" spc="-1"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br>
            <a:r>
              <a:rPr lang="es-ES" sz="6000" b="1" spc="-1" dirty="0">
                <a:latin typeface="Tahoma" panose="020B0604030504040204" pitchFamily="34" charset="0"/>
                <a:ea typeface="Tahoma" panose="020B0604030504040204" pitchFamily="34" charset="0"/>
                <a:cs typeface="Tahoma" panose="020B0604030504040204" pitchFamily="34" charset="0"/>
              </a:rPr>
              <a:t>SEPTIEMBRE 2024</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7194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COMITÉ DE ÉTICA HOSPITALARIA</a:t>
            </a:r>
          </a:p>
        </p:txBody>
      </p:sp>
      <p:pic>
        <p:nvPicPr>
          <p:cNvPr id="4" name="Imagen 3">
            <a:extLst>
              <a:ext uri="{FF2B5EF4-FFF2-40B4-BE49-F238E27FC236}">
                <a16:creationId xmlns:a16="http://schemas.microsoft.com/office/drawing/2014/main" id="{69A7344E-5B2A-67A5-A152-DEE68B4D4D54}"/>
              </a:ext>
            </a:extLst>
          </p:cNvPr>
          <p:cNvPicPr>
            <a:picLocks noChangeAspect="1"/>
          </p:cNvPicPr>
          <p:nvPr/>
        </p:nvPicPr>
        <p:blipFill>
          <a:blip r:embed="rId2"/>
          <a:stretch>
            <a:fillRect/>
          </a:stretch>
        </p:blipFill>
        <p:spPr>
          <a:xfrm>
            <a:off x="271166" y="954740"/>
            <a:ext cx="4979926" cy="4827495"/>
          </a:xfrm>
          <a:prstGeom prst="rect">
            <a:avLst/>
          </a:prstGeom>
        </p:spPr>
      </p:pic>
      <p:pic>
        <p:nvPicPr>
          <p:cNvPr id="6" name="Imagen 5">
            <a:extLst>
              <a:ext uri="{FF2B5EF4-FFF2-40B4-BE49-F238E27FC236}">
                <a16:creationId xmlns:a16="http://schemas.microsoft.com/office/drawing/2014/main" id="{E5152714-D411-3B81-FB8C-DE379BD856FB}"/>
              </a:ext>
            </a:extLst>
          </p:cNvPr>
          <p:cNvPicPr>
            <a:picLocks noChangeAspect="1"/>
          </p:cNvPicPr>
          <p:nvPr/>
        </p:nvPicPr>
        <p:blipFill>
          <a:blip r:embed="rId3"/>
          <a:stretch>
            <a:fillRect/>
          </a:stretch>
        </p:blipFill>
        <p:spPr>
          <a:xfrm>
            <a:off x="5926943" y="954741"/>
            <a:ext cx="4979926" cy="5042648"/>
          </a:xfrm>
          <a:prstGeom prst="rect">
            <a:avLst/>
          </a:prstGeom>
        </p:spPr>
      </p:pic>
    </p:spTree>
    <p:extLst>
      <p:ext uri="{BB962C8B-B14F-4D97-AF65-F5344CB8AC3E}">
        <p14:creationId xmlns:p14="http://schemas.microsoft.com/office/powerpoint/2010/main" val="3769058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COMITÉ DE ÉTICA HOSPITALARIA</a:t>
            </a:r>
          </a:p>
        </p:txBody>
      </p:sp>
      <p:pic>
        <p:nvPicPr>
          <p:cNvPr id="2" name="Imagen 1">
            <a:extLst>
              <a:ext uri="{FF2B5EF4-FFF2-40B4-BE49-F238E27FC236}">
                <a16:creationId xmlns:a16="http://schemas.microsoft.com/office/drawing/2014/main" id="{5C4574F8-F72E-FC31-ACBE-9EDA2824BCFA}"/>
              </a:ext>
            </a:extLst>
          </p:cNvPr>
          <p:cNvPicPr>
            <a:picLocks noChangeAspect="1"/>
          </p:cNvPicPr>
          <p:nvPr/>
        </p:nvPicPr>
        <p:blipFill>
          <a:blip r:embed="rId2"/>
          <a:stretch>
            <a:fillRect/>
          </a:stretch>
        </p:blipFill>
        <p:spPr>
          <a:xfrm>
            <a:off x="537882" y="1048871"/>
            <a:ext cx="4854389" cy="4948517"/>
          </a:xfrm>
          <a:prstGeom prst="rect">
            <a:avLst/>
          </a:prstGeom>
        </p:spPr>
      </p:pic>
      <p:pic>
        <p:nvPicPr>
          <p:cNvPr id="3" name="Imagen 2">
            <a:extLst>
              <a:ext uri="{FF2B5EF4-FFF2-40B4-BE49-F238E27FC236}">
                <a16:creationId xmlns:a16="http://schemas.microsoft.com/office/drawing/2014/main" id="{ED971AD9-C79E-F691-5E58-F70F3FC36FED}"/>
              </a:ext>
            </a:extLst>
          </p:cNvPr>
          <p:cNvPicPr>
            <a:picLocks noChangeAspect="1"/>
          </p:cNvPicPr>
          <p:nvPr/>
        </p:nvPicPr>
        <p:blipFill>
          <a:blip r:embed="rId3"/>
          <a:stretch>
            <a:fillRect/>
          </a:stretch>
        </p:blipFill>
        <p:spPr>
          <a:xfrm>
            <a:off x="5853905" y="1048871"/>
            <a:ext cx="5132342" cy="4948517"/>
          </a:xfrm>
          <a:prstGeom prst="rect">
            <a:avLst/>
          </a:prstGeom>
        </p:spPr>
      </p:pic>
    </p:spTree>
    <p:extLst>
      <p:ext uri="{BB962C8B-B14F-4D97-AF65-F5344CB8AC3E}">
        <p14:creationId xmlns:p14="http://schemas.microsoft.com/office/powerpoint/2010/main" val="2315224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COMITÉ DE ÉTICA HOSPITALARIA</a:t>
            </a:r>
          </a:p>
        </p:txBody>
      </p:sp>
      <p:pic>
        <p:nvPicPr>
          <p:cNvPr id="2" name="Imagen 1">
            <a:extLst>
              <a:ext uri="{FF2B5EF4-FFF2-40B4-BE49-F238E27FC236}">
                <a16:creationId xmlns:a16="http://schemas.microsoft.com/office/drawing/2014/main" id="{C93E7F08-E9C0-F21E-048A-1EC29D22A706}"/>
              </a:ext>
            </a:extLst>
          </p:cNvPr>
          <p:cNvPicPr>
            <a:picLocks noChangeAspect="1"/>
          </p:cNvPicPr>
          <p:nvPr/>
        </p:nvPicPr>
        <p:blipFill>
          <a:blip r:embed="rId2"/>
          <a:stretch>
            <a:fillRect/>
          </a:stretch>
        </p:blipFill>
        <p:spPr>
          <a:xfrm>
            <a:off x="6472890" y="1008529"/>
            <a:ext cx="5270500" cy="4894730"/>
          </a:xfrm>
          <a:prstGeom prst="rect">
            <a:avLst/>
          </a:prstGeom>
        </p:spPr>
      </p:pic>
      <p:pic>
        <p:nvPicPr>
          <p:cNvPr id="3" name="Imagen 2">
            <a:extLst>
              <a:ext uri="{FF2B5EF4-FFF2-40B4-BE49-F238E27FC236}">
                <a16:creationId xmlns:a16="http://schemas.microsoft.com/office/drawing/2014/main" id="{43E4580A-961F-248E-3A3F-F886540CC6E6}"/>
              </a:ext>
            </a:extLst>
          </p:cNvPr>
          <p:cNvPicPr>
            <a:picLocks noChangeAspect="1"/>
          </p:cNvPicPr>
          <p:nvPr/>
        </p:nvPicPr>
        <p:blipFill>
          <a:blip r:embed="rId3"/>
          <a:stretch>
            <a:fillRect/>
          </a:stretch>
        </p:blipFill>
        <p:spPr>
          <a:xfrm>
            <a:off x="673671" y="1008529"/>
            <a:ext cx="5291813" cy="4894730"/>
          </a:xfrm>
          <a:prstGeom prst="rect">
            <a:avLst/>
          </a:prstGeom>
        </p:spPr>
      </p:pic>
    </p:spTree>
    <p:extLst>
      <p:ext uri="{BB962C8B-B14F-4D97-AF65-F5344CB8AC3E}">
        <p14:creationId xmlns:p14="http://schemas.microsoft.com/office/powerpoint/2010/main" val="859155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PLAN DE ACCION 2023 ESE SANTIAGO DE TUNJA</a:t>
            </a:r>
          </a:p>
        </p:txBody>
      </p:sp>
      <p:pic>
        <p:nvPicPr>
          <p:cNvPr id="2" name="Imagen 1">
            <a:extLst>
              <a:ext uri="{FF2B5EF4-FFF2-40B4-BE49-F238E27FC236}">
                <a16:creationId xmlns:a16="http://schemas.microsoft.com/office/drawing/2014/main" id="{42A9ABEE-4459-F8DC-BC36-51CC035FE9F4}"/>
              </a:ext>
            </a:extLst>
          </p:cNvPr>
          <p:cNvPicPr>
            <a:picLocks noChangeAspect="1"/>
          </p:cNvPicPr>
          <p:nvPr/>
        </p:nvPicPr>
        <p:blipFill>
          <a:blip r:embed="rId2"/>
          <a:stretch>
            <a:fillRect/>
          </a:stretch>
        </p:blipFill>
        <p:spPr>
          <a:xfrm>
            <a:off x="164976" y="1344705"/>
            <a:ext cx="5931024" cy="4485377"/>
          </a:xfrm>
          <a:prstGeom prst="rect">
            <a:avLst/>
          </a:prstGeom>
        </p:spPr>
      </p:pic>
      <p:pic>
        <p:nvPicPr>
          <p:cNvPr id="3" name="Imagen 2">
            <a:extLst>
              <a:ext uri="{FF2B5EF4-FFF2-40B4-BE49-F238E27FC236}">
                <a16:creationId xmlns:a16="http://schemas.microsoft.com/office/drawing/2014/main" id="{B85D010D-9C79-9AD2-C45A-E862DB418B4F}"/>
              </a:ext>
            </a:extLst>
          </p:cNvPr>
          <p:cNvPicPr>
            <a:picLocks noChangeAspect="1"/>
          </p:cNvPicPr>
          <p:nvPr/>
        </p:nvPicPr>
        <p:blipFill>
          <a:blip r:embed="rId3"/>
          <a:stretch>
            <a:fillRect/>
          </a:stretch>
        </p:blipFill>
        <p:spPr>
          <a:xfrm>
            <a:off x="6096000" y="1344705"/>
            <a:ext cx="5931025" cy="4549979"/>
          </a:xfrm>
          <a:prstGeom prst="rect">
            <a:avLst/>
          </a:prstGeom>
        </p:spPr>
      </p:pic>
      <p:sp>
        <p:nvSpPr>
          <p:cNvPr id="4" name="CuadroTexto 3">
            <a:extLst>
              <a:ext uri="{FF2B5EF4-FFF2-40B4-BE49-F238E27FC236}">
                <a16:creationId xmlns:a16="http://schemas.microsoft.com/office/drawing/2014/main" id="{B13D3856-A1BF-EB51-3A9C-E5116B6BC862}"/>
              </a:ext>
            </a:extLst>
          </p:cNvPr>
          <p:cNvSpPr txBox="1"/>
          <p:nvPr/>
        </p:nvSpPr>
        <p:spPr>
          <a:xfrm>
            <a:off x="3267635" y="1027918"/>
            <a:ext cx="1385047" cy="369332"/>
          </a:xfrm>
          <a:prstGeom prst="rect">
            <a:avLst/>
          </a:prstGeom>
          <a:noFill/>
        </p:spPr>
        <p:txBody>
          <a:bodyPr wrap="square" rtlCol="0">
            <a:spAutoFit/>
          </a:bodyPr>
          <a:lstStyle/>
          <a:p>
            <a:r>
              <a:rPr lang="es-CO" dirty="0"/>
              <a:t>ENVÍO</a:t>
            </a:r>
          </a:p>
        </p:txBody>
      </p:sp>
      <p:sp>
        <p:nvSpPr>
          <p:cNvPr id="6" name="CuadroTexto 5">
            <a:extLst>
              <a:ext uri="{FF2B5EF4-FFF2-40B4-BE49-F238E27FC236}">
                <a16:creationId xmlns:a16="http://schemas.microsoft.com/office/drawing/2014/main" id="{40088052-EF25-7173-D511-F3285F89312E}"/>
              </a:ext>
            </a:extLst>
          </p:cNvPr>
          <p:cNvSpPr txBox="1"/>
          <p:nvPr/>
        </p:nvSpPr>
        <p:spPr>
          <a:xfrm>
            <a:off x="8148918" y="1027918"/>
            <a:ext cx="2017058" cy="369332"/>
          </a:xfrm>
          <a:prstGeom prst="rect">
            <a:avLst/>
          </a:prstGeom>
          <a:noFill/>
        </p:spPr>
        <p:txBody>
          <a:bodyPr wrap="square" rtlCol="0">
            <a:spAutoFit/>
          </a:bodyPr>
          <a:lstStyle/>
          <a:p>
            <a:r>
              <a:rPr lang="es-CO" dirty="0"/>
              <a:t>VALIDACIÓN</a:t>
            </a:r>
          </a:p>
        </p:txBody>
      </p:sp>
    </p:spTree>
    <p:extLst>
      <p:ext uri="{BB962C8B-B14F-4D97-AF65-F5344CB8AC3E}">
        <p14:creationId xmlns:p14="http://schemas.microsoft.com/office/powerpoint/2010/main" val="3165574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PLAN DE ACCION 2024 ESE SANTIAGO DE TUNJA</a:t>
            </a:r>
          </a:p>
        </p:txBody>
      </p:sp>
      <p:pic>
        <p:nvPicPr>
          <p:cNvPr id="2" name="Imagen 1">
            <a:extLst>
              <a:ext uri="{FF2B5EF4-FFF2-40B4-BE49-F238E27FC236}">
                <a16:creationId xmlns:a16="http://schemas.microsoft.com/office/drawing/2014/main" id="{4E89A307-CF52-86C3-699C-3B13B2D13AEA}"/>
              </a:ext>
            </a:extLst>
          </p:cNvPr>
          <p:cNvPicPr>
            <a:picLocks noChangeAspect="1"/>
          </p:cNvPicPr>
          <p:nvPr/>
        </p:nvPicPr>
        <p:blipFill>
          <a:blip r:embed="rId2"/>
          <a:stretch>
            <a:fillRect/>
          </a:stretch>
        </p:blipFill>
        <p:spPr>
          <a:xfrm>
            <a:off x="6096000" y="1299326"/>
            <a:ext cx="6096000" cy="4259347"/>
          </a:xfrm>
          <a:prstGeom prst="rect">
            <a:avLst/>
          </a:prstGeom>
        </p:spPr>
      </p:pic>
      <p:pic>
        <p:nvPicPr>
          <p:cNvPr id="7" name="Imagen 6">
            <a:extLst>
              <a:ext uri="{FF2B5EF4-FFF2-40B4-BE49-F238E27FC236}">
                <a16:creationId xmlns:a16="http://schemas.microsoft.com/office/drawing/2014/main" id="{77E3177B-42C2-2964-E824-5F38356E5920}"/>
              </a:ext>
            </a:extLst>
          </p:cNvPr>
          <p:cNvPicPr>
            <a:picLocks noChangeAspect="1"/>
          </p:cNvPicPr>
          <p:nvPr/>
        </p:nvPicPr>
        <p:blipFill>
          <a:blip r:embed="rId3"/>
          <a:stretch>
            <a:fillRect/>
          </a:stretch>
        </p:blipFill>
        <p:spPr>
          <a:xfrm>
            <a:off x="0" y="1299325"/>
            <a:ext cx="6096000" cy="4259347"/>
          </a:xfrm>
          <a:prstGeom prst="rect">
            <a:avLst/>
          </a:prstGeom>
        </p:spPr>
      </p:pic>
    </p:spTree>
    <p:extLst>
      <p:ext uri="{BB962C8B-B14F-4D97-AF65-F5344CB8AC3E}">
        <p14:creationId xmlns:p14="http://schemas.microsoft.com/office/powerpoint/2010/main" val="471841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JUNTA DIRECTIVA 2024 ESE SANTIAGO DE TUNJA</a:t>
            </a:r>
          </a:p>
        </p:txBody>
      </p:sp>
      <p:pic>
        <p:nvPicPr>
          <p:cNvPr id="2" name="Imagen 1">
            <a:extLst>
              <a:ext uri="{FF2B5EF4-FFF2-40B4-BE49-F238E27FC236}">
                <a16:creationId xmlns:a16="http://schemas.microsoft.com/office/drawing/2014/main" id="{FC471B40-56A2-6BE1-627F-233273EAA81B}"/>
              </a:ext>
            </a:extLst>
          </p:cNvPr>
          <p:cNvPicPr>
            <a:picLocks noChangeAspect="1"/>
          </p:cNvPicPr>
          <p:nvPr/>
        </p:nvPicPr>
        <p:blipFill>
          <a:blip r:embed="rId2"/>
          <a:stretch>
            <a:fillRect/>
          </a:stretch>
        </p:blipFill>
        <p:spPr>
          <a:xfrm>
            <a:off x="779929" y="1257147"/>
            <a:ext cx="10456055" cy="4820924"/>
          </a:xfrm>
          <a:prstGeom prst="rect">
            <a:avLst/>
          </a:prstGeom>
        </p:spPr>
      </p:pic>
    </p:spTree>
    <p:extLst>
      <p:ext uri="{BB962C8B-B14F-4D97-AF65-F5344CB8AC3E}">
        <p14:creationId xmlns:p14="http://schemas.microsoft.com/office/powerpoint/2010/main" val="1084849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B76F8A5D-D273-B3AC-6BDB-C11468B3C4E1}"/>
              </a:ext>
            </a:extLst>
          </p:cNvPr>
          <p:cNvSpPr>
            <a:spLocks noGrp="1"/>
          </p:cNvSpPr>
          <p:nvPr>
            <p:ph type="title"/>
          </p:nvPr>
        </p:nvSpPr>
        <p:spPr>
          <a:xfrm>
            <a:off x="838200" y="2103437"/>
            <a:ext cx="10515600" cy="1325563"/>
          </a:xfrm>
        </p:spPr>
        <p:txBody>
          <a:bodyPr>
            <a:normAutofit/>
          </a:bodyPr>
          <a:lstStyle/>
          <a:p>
            <a:pPr algn="ctr"/>
            <a:r>
              <a:rPr lang="es-ES" sz="4400" b="1" dirty="0">
                <a:latin typeface="Tahoma" panose="020B0604030504040204" pitchFamily="34" charset="0"/>
                <a:ea typeface="Tahoma" panose="020B0604030504040204" pitchFamily="34" charset="0"/>
                <a:cs typeface="Tahoma" panose="020B0604030504040204" pitchFamily="34" charset="0"/>
              </a:rPr>
              <a:t>3. </a:t>
            </a:r>
            <a:r>
              <a:rPr lang="es-ES" b="1" dirty="0">
                <a:latin typeface="Tahoma" panose="020B0604030504040204" pitchFamily="34" charset="0"/>
                <a:ea typeface="Tahoma" panose="020B0604030504040204" pitchFamily="34" charset="0"/>
                <a:cs typeface="Tahoma" panose="020B0604030504040204" pitchFamily="34" charset="0"/>
              </a:rPr>
              <a:t>DESARROLLO DEL COMITE.</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4842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E5BA98FB-4D9E-6CAE-2FF1-DFACBC9F430D}"/>
              </a:ext>
            </a:extLst>
          </p:cNvPr>
          <p:cNvSpPr>
            <a:spLocks noGrp="1"/>
          </p:cNvSpPr>
          <p:nvPr>
            <p:ph type="title"/>
          </p:nvPr>
        </p:nvSpPr>
        <p:spPr>
          <a:xfrm>
            <a:off x="1010666" y="3041248"/>
            <a:ext cx="10517717" cy="775503"/>
          </a:xfrm>
        </p:spPr>
        <p:txBody>
          <a:bodyPr>
            <a:normAutofit fontScale="90000"/>
          </a:bodyPr>
          <a:lstStyle/>
          <a:p>
            <a:pPr algn="ctr"/>
            <a:r>
              <a:rPr lang="en-US" sz="4400" b="1" dirty="0">
                <a:latin typeface="Tahoma" panose="020B0604030504040204" pitchFamily="34" charset="0"/>
                <a:ea typeface="Tahoma" panose="020B0604030504040204" pitchFamily="34" charset="0"/>
                <a:cs typeface="Tahoma" panose="020B0604030504040204" pitchFamily="34" charset="0"/>
              </a:rPr>
              <a:t>PRESENTACIÓN DE INDICADORES</a:t>
            </a:r>
            <a:br>
              <a:rPr lang="en-US" sz="4400" b="1" dirty="0">
                <a:latin typeface="Jost"/>
              </a:rPr>
            </a:br>
            <a:br>
              <a:rPr lang="es-CO" spc="-1" dirty="0">
                <a:solidFill>
                  <a:prstClr val="black"/>
                </a:solidFill>
              </a:rPr>
            </a:br>
            <a:endParaRPr lang="es-CO" dirty="0"/>
          </a:p>
        </p:txBody>
      </p:sp>
    </p:spTree>
    <p:extLst>
      <p:ext uri="{BB962C8B-B14F-4D97-AF65-F5344CB8AC3E}">
        <p14:creationId xmlns:p14="http://schemas.microsoft.com/office/powerpoint/2010/main" val="4263192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2097B9-8681-686B-8F93-548861012F9D}"/>
              </a:ext>
            </a:extLst>
          </p:cNvPr>
          <p:cNvSpPr>
            <a:spLocks noGrp="1"/>
          </p:cNvSpPr>
          <p:nvPr>
            <p:ph type="title"/>
          </p:nvPr>
        </p:nvSpPr>
        <p:spPr>
          <a:xfrm>
            <a:off x="1011820" y="422998"/>
            <a:ext cx="10515600"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PROPORCION PQRSF GESTIONADAS OPORTUNAMENTE EN LA IPS</a:t>
            </a:r>
          </a:p>
        </p:txBody>
      </p:sp>
      <p:graphicFrame>
        <p:nvGraphicFramePr>
          <p:cNvPr id="5" name="Tabla 4">
            <a:extLst>
              <a:ext uri="{FF2B5EF4-FFF2-40B4-BE49-F238E27FC236}">
                <a16:creationId xmlns:a16="http://schemas.microsoft.com/office/drawing/2014/main" id="{10356FB8-FCE9-57D6-29BA-53BC9AC53355}"/>
              </a:ext>
            </a:extLst>
          </p:cNvPr>
          <p:cNvGraphicFramePr>
            <a:graphicFrameLocks noGrp="1"/>
          </p:cNvGraphicFramePr>
          <p:nvPr>
            <p:extLst>
              <p:ext uri="{D42A27DB-BD31-4B8C-83A1-F6EECF244321}">
                <p14:modId xmlns:p14="http://schemas.microsoft.com/office/powerpoint/2010/main" val="2830560011"/>
              </p:ext>
            </p:extLst>
          </p:nvPr>
        </p:nvGraphicFramePr>
        <p:xfrm>
          <a:off x="377383" y="2093681"/>
          <a:ext cx="4246559" cy="1426845"/>
        </p:xfrm>
        <a:graphic>
          <a:graphicData uri="http://schemas.openxmlformats.org/drawingml/2006/table">
            <a:tbl>
              <a:tblPr/>
              <a:tblGrid>
                <a:gridCol w="4246559">
                  <a:extLst>
                    <a:ext uri="{9D8B030D-6E8A-4147-A177-3AD203B41FA5}">
                      <a16:colId xmlns:a16="http://schemas.microsoft.com/office/drawing/2014/main" val="2175723472"/>
                    </a:ext>
                  </a:extLst>
                </a:gridCol>
              </a:tblGrid>
              <a:tr h="1151735">
                <a:tc>
                  <a:txBody>
                    <a:bodyPr/>
                    <a:lstStyle/>
                    <a:p>
                      <a:pPr algn="just" fontAlgn="t"/>
                      <a:r>
                        <a:rPr lang="es-CO" dirty="0"/>
                        <a:t>El resultado del indicador de la </a:t>
                      </a:r>
                      <a:r>
                        <a:rPr lang="es-CO" b="1" dirty="0"/>
                        <a:t>Proporción de PQRSF gestionadas oportunamente en la IPS</a:t>
                      </a:r>
                      <a:r>
                        <a:rPr lang="es-CO" dirty="0"/>
                        <a:t> para septiembre de 2024 muestra un comportamiento estable, aunque no se alcanzó la meta establecida.</a:t>
                      </a:r>
                      <a:endParaRPr lang="es-ES" sz="1800" b="0" i="0" u="none" strike="noStrike" dirty="0">
                        <a:solidFill>
                          <a:srgbClr val="000000"/>
                        </a:solidFill>
                        <a:effectLst/>
                        <a:latin typeface="Comic Sans MS" panose="030F0702030302020204" pitchFamily="66" charset="0"/>
                      </a:endParaRPr>
                    </a:p>
                  </a:txBody>
                  <a:tcPr marL="9525" marR="9525" marT="95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05595756"/>
                  </a:ext>
                </a:extLst>
              </a:tr>
            </a:tbl>
          </a:graphicData>
        </a:graphic>
      </p:graphicFrame>
      <p:graphicFrame>
        <p:nvGraphicFramePr>
          <p:cNvPr id="7" name="Tabla 6">
            <a:extLst>
              <a:ext uri="{FF2B5EF4-FFF2-40B4-BE49-F238E27FC236}">
                <a16:creationId xmlns:a16="http://schemas.microsoft.com/office/drawing/2014/main" id="{9B82DB09-A20A-B7D4-AD23-5E1C311E60DE}"/>
              </a:ext>
            </a:extLst>
          </p:cNvPr>
          <p:cNvGraphicFramePr>
            <a:graphicFrameLocks noGrp="1"/>
          </p:cNvGraphicFramePr>
          <p:nvPr>
            <p:extLst>
              <p:ext uri="{D42A27DB-BD31-4B8C-83A1-F6EECF244321}">
                <p14:modId xmlns:p14="http://schemas.microsoft.com/office/powerpoint/2010/main" val="3901256410"/>
              </p:ext>
            </p:extLst>
          </p:nvPr>
        </p:nvGraphicFramePr>
        <p:xfrm>
          <a:off x="10293722" y="4310135"/>
          <a:ext cx="1788460" cy="567690"/>
        </p:xfrm>
        <a:graphic>
          <a:graphicData uri="http://schemas.openxmlformats.org/drawingml/2006/table">
            <a:tbl>
              <a:tblPr/>
              <a:tblGrid>
                <a:gridCol w="1788460">
                  <a:extLst>
                    <a:ext uri="{9D8B030D-6E8A-4147-A177-3AD203B41FA5}">
                      <a16:colId xmlns:a16="http://schemas.microsoft.com/office/drawing/2014/main" val="1393314369"/>
                    </a:ext>
                  </a:extLst>
                </a:gridCol>
              </a:tblGrid>
              <a:tr h="113424">
                <a:tc>
                  <a:txBody>
                    <a:bodyPr/>
                    <a:lstStyle/>
                    <a:p>
                      <a:pPr algn="l" fontAlgn="ctr"/>
                      <a:r>
                        <a:rPr lang="es-CO" sz="1000" b="0" i="0" u="none" strike="noStrike">
                          <a:solidFill>
                            <a:srgbClr val="000000"/>
                          </a:solidFill>
                          <a:effectLst/>
                          <a:latin typeface="Tahoma" panose="020B0604030504040204" pitchFamily="34" charset="0"/>
                        </a:rPr>
                        <a:t>PQRSF contestadas a tiempo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6433021"/>
                  </a:ext>
                </a:extLst>
              </a:tr>
              <a:tr h="171497">
                <a:tc>
                  <a:txBody>
                    <a:bodyPr/>
                    <a:lstStyle/>
                    <a:p>
                      <a:pPr algn="l" fontAlgn="ctr"/>
                      <a:r>
                        <a:rPr lang="es-ES" sz="1000" b="0" i="0" u="none" strike="noStrike" dirty="0">
                          <a:solidFill>
                            <a:srgbClr val="000000"/>
                          </a:solidFill>
                          <a:effectLst/>
                          <a:latin typeface="Tahoma" panose="020B0604030504040204" pitchFamily="34" charset="0"/>
                        </a:rPr>
                        <a:t>Total de PQRSF recibidas durante el periodo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697659"/>
                  </a:ext>
                </a:extLst>
              </a:tr>
            </a:tbl>
          </a:graphicData>
        </a:graphic>
      </p:graphicFrame>
      <p:pic>
        <p:nvPicPr>
          <p:cNvPr id="1026" name="Picture 2">
            <a:extLst>
              <a:ext uri="{FF2B5EF4-FFF2-40B4-BE49-F238E27FC236}">
                <a16:creationId xmlns:a16="http://schemas.microsoft.com/office/drawing/2014/main" id="{CF713E84-B996-3761-D530-E8FCCF0C04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6059" y="1767497"/>
            <a:ext cx="5741893" cy="25237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ACB57B3-7002-D2ED-181D-56F4715DC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383" y="4003096"/>
            <a:ext cx="4355982" cy="1963592"/>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a:extLst>
              <a:ext uri="{FF2B5EF4-FFF2-40B4-BE49-F238E27FC236}">
                <a16:creationId xmlns:a16="http://schemas.microsoft.com/office/drawing/2014/main" id="{6F80C142-2C99-601D-35D0-16B50517070F}"/>
              </a:ext>
            </a:extLst>
          </p:cNvPr>
          <p:cNvSpPr txBox="1"/>
          <p:nvPr/>
        </p:nvSpPr>
        <p:spPr>
          <a:xfrm>
            <a:off x="5150224" y="4491318"/>
            <a:ext cx="5029200" cy="1477328"/>
          </a:xfrm>
          <a:prstGeom prst="rect">
            <a:avLst/>
          </a:prstGeom>
          <a:noFill/>
        </p:spPr>
        <p:txBody>
          <a:bodyPr wrap="square" rtlCol="0">
            <a:spAutoFit/>
          </a:bodyPr>
          <a:lstStyle/>
          <a:p>
            <a:r>
              <a:rPr lang="es-CO" dirty="0"/>
              <a:t> </a:t>
            </a:r>
            <a:r>
              <a:rPr lang="es-CO" sz="1200" dirty="0"/>
              <a:t>En septiembre, se respondieron rápidamente las 17 felicitaciones (33%), todas el mismo día, lo que demuestra una atención eficiente en casos positivos. Aunque el promedio general de días de respuesta fue más alto para otros tipos de solicitudes, en este mes se puso un enfoque en la calidad de las respuestas, especialmente en reconocer comentarios positivos. Esto muestra un interés en mantener la satisfacción de los usuarios y en manejar con cuidado las solicitudes más complejas.</a:t>
            </a:r>
          </a:p>
        </p:txBody>
      </p:sp>
    </p:spTree>
    <p:extLst>
      <p:ext uri="{BB962C8B-B14F-4D97-AF65-F5344CB8AC3E}">
        <p14:creationId xmlns:p14="http://schemas.microsoft.com/office/powerpoint/2010/main" val="1041286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9B87775C-6E29-B158-9944-64E330BE86CA}"/>
              </a:ext>
            </a:extLst>
          </p:cNvPr>
          <p:cNvSpPr>
            <a:spLocks noGrp="1"/>
          </p:cNvSpPr>
          <p:nvPr>
            <p:ph type="title"/>
          </p:nvPr>
        </p:nvSpPr>
        <p:spPr>
          <a:xfrm>
            <a:off x="2220686" y="717821"/>
            <a:ext cx="8950234" cy="1325563"/>
          </a:xfrm>
        </p:spPr>
        <p:txBody>
          <a:bodyPr>
            <a:normAutofit fontScale="90000"/>
          </a:bodyPr>
          <a:lstStyle/>
          <a:p>
            <a:pPr algn="ctr"/>
            <a:r>
              <a:rPr lang="es-ES" b="1" dirty="0">
                <a:latin typeface="Tahoma" panose="020B0604030504040204" pitchFamily="34" charset="0"/>
                <a:ea typeface="Tahoma" panose="020B0604030504040204" pitchFamily="34" charset="0"/>
                <a:cs typeface="Tahoma" panose="020B0604030504040204" pitchFamily="34" charset="0"/>
              </a:rPr>
              <a:t>PROPORCIÓN DE SATISFACCION GLOBAL DE LOS USUARIOS EN LA IPS.</a:t>
            </a:r>
            <a:endParaRPr lang="en-US"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a 2">
            <a:extLst>
              <a:ext uri="{FF2B5EF4-FFF2-40B4-BE49-F238E27FC236}">
                <a16:creationId xmlns:a16="http://schemas.microsoft.com/office/drawing/2014/main" id="{1C2B37C0-3F59-62DF-5FAD-1C9DB41CB76F}"/>
              </a:ext>
            </a:extLst>
          </p:cNvPr>
          <p:cNvGraphicFramePr>
            <a:graphicFrameLocks noGrp="1"/>
          </p:cNvGraphicFramePr>
          <p:nvPr>
            <p:extLst>
              <p:ext uri="{D42A27DB-BD31-4B8C-83A1-F6EECF244321}">
                <p14:modId xmlns:p14="http://schemas.microsoft.com/office/powerpoint/2010/main" val="3653892843"/>
              </p:ext>
            </p:extLst>
          </p:nvPr>
        </p:nvGraphicFramePr>
        <p:xfrm>
          <a:off x="7385997" y="2222340"/>
          <a:ext cx="4246559" cy="2838450"/>
        </p:xfrm>
        <a:graphic>
          <a:graphicData uri="http://schemas.openxmlformats.org/drawingml/2006/table">
            <a:tbl>
              <a:tblPr>
                <a:tableStyleId>{2D5ABB26-0587-4C30-8999-92F81FD0307C}</a:tableStyleId>
              </a:tblPr>
              <a:tblGrid>
                <a:gridCol w="4246559">
                  <a:extLst>
                    <a:ext uri="{9D8B030D-6E8A-4147-A177-3AD203B41FA5}">
                      <a16:colId xmlns:a16="http://schemas.microsoft.com/office/drawing/2014/main" val="2175723472"/>
                    </a:ext>
                  </a:extLst>
                </a:gridCol>
              </a:tblGrid>
              <a:tr h="2838450">
                <a:tc>
                  <a:txBody>
                    <a:bodyPr/>
                    <a:lstStyle/>
                    <a:p>
                      <a:pPr algn="just"/>
                      <a:r>
                        <a:rPr lang="es-ES" sz="1800" b="1" kern="1200" dirty="0">
                          <a:solidFill>
                            <a:schemeClr val="tx1"/>
                          </a:solidFill>
                          <a:effectLst/>
                        </a:rPr>
                        <a:t>Análisis</a:t>
                      </a:r>
                      <a:r>
                        <a:rPr lang="es-ES" sz="1800" b="0" kern="1200" dirty="0">
                          <a:solidFill>
                            <a:schemeClr val="tx1"/>
                          </a:solidFill>
                          <a:effectLst/>
                        </a:rPr>
                        <a:t>: </a:t>
                      </a:r>
                      <a:r>
                        <a:rPr lang="es-CO" dirty="0"/>
                        <a:t>El indicador de </a:t>
                      </a:r>
                      <a:r>
                        <a:rPr lang="es-CO" b="1" dirty="0"/>
                        <a:t>Proporción de Satisfacción Global de los usuarios en la IPS</a:t>
                      </a:r>
                      <a:r>
                        <a:rPr lang="es-CO" dirty="0"/>
                        <a:t> para septiembre de 2024, basado en 259 encuestas en las UBAS y el Hospital Metropolitano, muestra una satisfacción del 94%. Aunque nuestra meta es del 95%, estamos implementando acciones desde Atención al Usuario para no solo alcanzar esta meta, sino también para mejorar la experiencia del usuario.</a:t>
                      </a:r>
                      <a:endParaRPr lang="es-CO" dirty="0">
                        <a:latin typeface="Comic Sans MS" panose="030F0702030302020204" pitchFamily="66" charset="0"/>
                      </a:endParaRPr>
                    </a:p>
                  </a:txBody>
                  <a:tcPr marL="9525" marR="9525" marT="9525"/>
                </a:tc>
                <a:extLst>
                  <a:ext uri="{0D108BD9-81ED-4DB2-BD59-A6C34878D82A}">
                    <a16:rowId xmlns:a16="http://schemas.microsoft.com/office/drawing/2014/main" val="3805595756"/>
                  </a:ext>
                </a:extLst>
              </a:tr>
            </a:tbl>
          </a:graphicData>
        </a:graphic>
      </p:graphicFrame>
      <p:sp>
        <p:nvSpPr>
          <p:cNvPr id="2" name="CuadroTexto 1">
            <a:extLst>
              <a:ext uri="{FF2B5EF4-FFF2-40B4-BE49-F238E27FC236}">
                <a16:creationId xmlns:a16="http://schemas.microsoft.com/office/drawing/2014/main" id="{23E369FD-0CF6-C0C9-560A-CF25C24C040E}"/>
              </a:ext>
            </a:extLst>
          </p:cNvPr>
          <p:cNvSpPr txBox="1"/>
          <p:nvPr/>
        </p:nvSpPr>
        <p:spPr>
          <a:xfrm>
            <a:off x="286563" y="5623042"/>
            <a:ext cx="6470248" cy="861774"/>
          </a:xfrm>
          <a:prstGeom prst="rect">
            <a:avLst/>
          </a:prstGeom>
          <a:noFill/>
        </p:spPr>
        <p:txBody>
          <a:bodyPr wrap="square" rtlCol="0">
            <a:spAutoFit/>
          </a:bodyPr>
          <a:lstStyle/>
          <a:p>
            <a:r>
              <a:rPr lang="es-CO" sz="1400" dirty="0">
                <a:latin typeface="Comic Sans MS" panose="030F0702030302020204" pitchFamily="66" charset="0"/>
              </a:rPr>
              <a:t>Fuente:</a:t>
            </a:r>
            <a:r>
              <a:rPr lang="es-ES" sz="1400" b="0" i="0" dirty="0">
                <a:solidFill>
                  <a:srgbClr val="000000"/>
                </a:solidFill>
                <a:effectLst/>
                <a:latin typeface="Calibri" panose="020F0502020204030204" pitchFamily="34" charset="0"/>
              </a:rPr>
              <a:t> Encuestas de satisfacción </a:t>
            </a:r>
            <a:r>
              <a:rPr lang="es-ES" sz="1400" dirty="0">
                <a:solidFill>
                  <a:srgbClr val="000000"/>
                </a:solidFill>
                <a:latin typeface="Calibri" panose="020F0502020204030204" pitchFamily="34" charset="0"/>
              </a:rPr>
              <a:t>SEPTIEMBRE</a:t>
            </a:r>
            <a:r>
              <a:rPr lang="es-ES" sz="1400" b="0" i="0" dirty="0">
                <a:solidFill>
                  <a:srgbClr val="000000"/>
                </a:solidFill>
                <a:effectLst/>
                <a:latin typeface="Calibri" panose="020F0502020204030204" pitchFamily="34" charset="0"/>
              </a:rPr>
              <a:t> 2024 E.S.E Santiago de Tunja.</a:t>
            </a:r>
            <a:r>
              <a:rPr lang="es-ES" sz="1400" dirty="0"/>
              <a:t> </a:t>
            </a:r>
            <a:br>
              <a:rPr lang="es-ES" dirty="0"/>
            </a:br>
            <a:br>
              <a:rPr lang="es-CO" dirty="0"/>
            </a:br>
            <a:endParaRPr lang="es-CO" dirty="0"/>
          </a:p>
        </p:txBody>
      </p:sp>
      <p:graphicFrame>
        <p:nvGraphicFramePr>
          <p:cNvPr id="5" name="Tabla 4">
            <a:extLst>
              <a:ext uri="{FF2B5EF4-FFF2-40B4-BE49-F238E27FC236}">
                <a16:creationId xmlns:a16="http://schemas.microsoft.com/office/drawing/2014/main" id="{C95A8353-02AC-2A87-3885-DA56110D3F80}"/>
              </a:ext>
            </a:extLst>
          </p:cNvPr>
          <p:cNvGraphicFramePr>
            <a:graphicFrameLocks noGrp="1"/>
          </p:cNvGraphicFramePr>
          <p:nvPr>
            <p:extLst>
              <p:ext uri="{D42A27DB-BD31-4B8C-83A1-F6EECF244321}">
                <p14:modId xmlns:p14="http://schemas.microsoft.com/office/powerpoint/2010/main" val="830037166"/>
              </p:ext>
            </p:extLst>
          </p:nvPr>
        </p:nvGraphicFramePr>
        <p:xfrm>
          <a:off x="7262340" y="5110597"/>
          <a:ext cx="4493871" cy="512445"/>
        </p:xfrm>
        <a:graphic>
          <a:graphicData uri="http://schemas.openxmlformats.org/drawingml/2006/table">
            <a:tbl>
              <a:tblPr/>
              <a:tblGrid>
                <a:gridCol w="4493871">
                  <a:extLst>
                    <a:ext uri="{9D8B030D-6E8A-4147-A177-3AD203B41FA5}">
                      <a16:colId xmlns:a16="http://schemas.microsoft.com/office/drawing/2014/main" val="1320484658"/>
                    </a:ext>
                  </a:extLst>
                </a:gridCol>
              </a:tblGrid>
              <a:tr h="0">
                <a:tc>
                  <a:txBody>
                    <a:bodyPr/>
                    <a:lstStyle/>
                    <a:p>
                      <a:pPr algn="l" fontAlgn="ctr"/>
                      <a:r>
                        <a:rPr lang="es-ES" sz="1000" b="0" i="0" u="none" strike="noStrike" dirty="0">
                          <a:solidFill>
                            <a:srgbClr val="000000"/>
                          </a:solidFill>
                          <a:effectLst/>
                          <a:latin typeface="Tahoma" panose="020B0604030504040204" pitchFamily="34" charset="0"/>
                        </a:rPr>
                        <a:t>Número  de  usuarios  que  respondieron “muy buena” o “buena” a la pregunta: ¿Cómo calificaría  su  experiencia  global respecto a los servicios de salud que ha recibido a través de su IPS?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9668571"/>
                  </a:ext>
                </a:extLst>
              </a:tr>
            </a:tbl>
          </a:graphicData>
        </a:graphic>
      </p:graphicFrame>
      <p:graphicFrame>
        <p:nvGraphicFramePr>
          <p:cNvPr id="6" name="Tabla 5">
            <a:extLst>
              <a:ext uri="{FF2B5EF4-FFF2-40B4-BE49-F238E27FC236}">
                <a16:creationId xmlns:a16="http://schemas.microsoft.com/office/drawing/2014/main" id="{24702223-DA77-A1B5-84E1-D2706D8A1767}"/>
              </a:ext>
            </a:extLst>
          </p:cNvPr>
          <p:cNvGraphicFramePr>
            <a:graphicFrameLocks noGrp="1"/>
          </p:cNvGraphicFramePr>
          <p:nvPr>
            <p:extLst>
              <p:ext uri="{D42A27DB-BD31-4B8C-83A1-F6EECF244321}">
                <p14:modId xmlns:p14="http://schemas.microsoft.com/office/powerpoint/2010/main" val="3672688124"/>
              </p:ext>
            </p:extLst>
          </p:nvPr>
        </p:nvGraphicFramePr>
        <p:xfrm>
          <a:off x="417505" y="4417697"/>
          <a:ext cx="6208364" cy="1200330"/>
        </p:xfrm>
        <a:graphic>
          <a:graphicData uri="http://schemas.openxmlformats.org/drawingml/2006/table">
            <a:tbl>
              <a:tblPr>
                <a:tableStyleId>{5C22544A-7EE6-4342-B048-85BDC9FD1C3A}</a:tableStyleId>
              </a:tblPr>
              <a:tblGrid>
                <a:gridCol w="800802">
                  <a:extLst>
                    <a:ext uri="{9D8B030D-6E8A-4147-A177-3AD203B41FA5}">
                      <a16:colId xmlns:a16="http://schemas.microsoft.com/office/drawing/2014/main" val="596731113"/>
                    </a:ext>
                  </a:extLst>
                </a:gridCol>
                <a:gridCol w="594143">
                  <a:extLst>
                    <a:ext uri="{9D8B030D-6E8A-4147-A177-3AD203B41FA5}">
                      <a16:colId xmlns:a16="http://schemas.microsoft.com/office/drawing/2014/main" val="1352032102"/>
                    </a:ext>
                  </a:extLst>
                </a:gridCol>
                <a:gridCol w="594143">
                  <a:extLst>
                    <a:ext uri="{9D8B030D-6E8A-4147-A177-3AD203B41FA5}">
                      <a16:colId xmlns:a16="http://schemas.microsoft.com/office/drawing/2014/main" val="2658587658"/>
                    </a:ext>
                  </a:extLst>
                </a:gridCol>
                <a:gridCol w="594143">
                  <a:extLst>
                    <a:ext uri="{9D8B030D-6E8A-4147-A177-3AD203B41FA5}">
                      <a16:colId xmlns:a16="http://schemas.microsoft.com/office/drawing/2014/main" val="894241197"/>
                    </a:ext>
                  </a:extLst>
                </a:gridCol>
                <a:gridCol w="594143">
                  <a:extLst>
                    <a:ext uri="{9D8B030D-6E8A-4147-A177-3AD203B41FA5}">
                      <a16:colId xmlns:a16="http://schemas.microsoft.com/office/drawing/2014/main" val="4025000074"/>
                    </a:ext>
                  </a:extLst>
                </a:gridCol>
                <a:gridCol w="594143">
                  <a:extLst>
                    <a:ext uri="{9D8B030D-6E8A-4147-A177-3AD203B41FA5}">
                      <a16:colId xmlns:a16="http://schemas.microsoft.com/office/drawing/2014/main" val="1037854383"/>
                    </a:ext>
                  </a:extLst>
                </a:gridCol>
                <a:gridCol w="594143">
                  <a:extLst>
                    <a:ext uri="{9D8B030D-6E8A-4147-A177-3AD203B41FA5}">
                      <a16:colId xmlns:a16="http://schemas.microsoft.com/office/drawing/2014/main" val="2167151556"/>
                    </a:ext>
                  </a:extLst>
                </a:gridCol>
                <a:gridCol w="594143">
                  <a:extLst>
                    <a:ext uri="{9D8B030D-6E8A-4147-A177-3AD203B41FA5}">
                      <a16:colId xmlns:a16="http://schemas.microsoft.com/office/drawing/2014/main" val="1548876081"/>
                    </a:ext>
                  </a:extLst>
                </a:gridCol>
                <a:gridCol w="594143">
                  <a:extLst>
                    <a:ext uri="{9D8B030D-6E8A-4147-A177-3AD203B41FA5}">
                      <a16:colId xmlns:a16="http://schemas.microsoft.com/office/drawing/2014/main" val="41605630"/>
                    </a:ext>
                  </a:extLst>
                </a:gridCol>
                <a:gridCol w="654418">
                  <a:extLst>
                    <a:ext uri="{9D8B030D-6E8A-4147-A177-3AD203B41FA5}">
                      <a16:colId xmlns:a16="http://schemas.microsoft.com/office/drawing/2014/main" val="146373225"/>
                    </a:ext>
                  </a:extLst>
                </a:gridCol>
              </a:tblGrid>
              <a:tr h="195581">
                <a:tc>
                  <a:txBody>
                    <a:bodyPr/>
                    <a:lstStyle/>
                    <a:p>
                      <a:pPr algn="l" fontAlgn="ctr"/>
                      <a:r>
                        <a:rPr lang="es-CO" sz="1000" u="none" strike="noStrike">
                          <a:effectLst/>
                        </a:rPr>
                        <a:t> </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ENERO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FEBRERO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MARZO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ABRIL</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MAYO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JUNIO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JULIO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AGOSTO</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SEPTIEMBRE</a:t>
                      </a:r>
                      <a:endParaRPr lang="es-CO" sz="1000" b="1" i="0" u="none" strike="noStrike">
                        <a:solidFill>
                          <a:srgbClr val="FFFFFF"/>
                        </a:solidFill>
                        <a:effectLst/>
                        <a:latin typeface="Tahoma" panose="020B0604030504040204" pitchFamily="34" charset="0"/>
                      </a:endParaRPr>
                    </a:p>
                  </a:txBody>
                  <a:tcPr marL="0" marR="0" marT="0" marB="0" anchor="ctr"/>
                </a:tc>
                <a:extLst>
                  <a:ext uri="{0D108BD9-81ED-4DB2-BD59-A6C34878D82A}">
                    <a16:rowId xmlns:a16="http://schemas.microsoft.com/office/drawing/2014/main" val="4155246265"/>
                  </a:ext>
                </a:extLst>
              </a:tr>
              <a:tr h="195581">
                <a:tc>
                  <a:txBody>
                    <a:bodyPr/>
                    <a:lstStyle/>
                    <a:p>
                      <a:pPr algn="l" fontAlgn="ctr"/>
                      <a:r>
                        <a:rPr lang="es-CO" sz="1000" u="none" strike="noStrike">
                          <a:effectLst/>
                        </a:rPr>
                        <a:t>AÑO 2023</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98%</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94%</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99%</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98%</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97%</a:t>
                      </a:r>
                      <a:endParaRPr lang="es-CO" sz="1000" b="0" i="0" u="none" strike="noStrike">
                        <a:solidFill>
                          <a:srgbClr val="000000"/>
                        </a:solidFill>
                        <a:effectLst/>
                        <a:latin typeface="Tahoma" panose="020B0604030504040204" pitchFamily="34" charset="0"/>
                      </a:endParaRPr>
                    </a:p>
                  </a:txBody>
                  <a:tcPr marL="0" marR="0" marT="0" marB="0" anchor="ctr"/>
                </a:tc>
                <a:extLst>
                  <a:ext uri="{0D108BD9-81ED-4DB2-BD59-A6C34878D82A}">
                    <a16:rowId xmlns:a16="http://schemas.microsoft.com/office/drawing/2014/main" val="3616960044"/>
                  </a:ext>
                </a:extLst>
              </a:tr>
              <a:tr h="195581">
                <a:tc>
                  <a:txBody>
                    <a:bodyPr/>
                    <a:lstStyle/>
                    <a:p>
                      <a:pPr algn="l" fontAlgn="ctr"/>
                      <a:r>
                        <a:rPr lang="es-CO" sz="1000" u="none" strike="noStrike">
                          <a:effectLst/>
                        </a:rPr>
                        <a:t>AÑO 2024</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94,7%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92%</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94%</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90%</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96%</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100%</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100%</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94%</a:t>
                      </a:r>
                      <a:endParaRPr lang="es-CO" sz="1000" b="0" i="0" u="none" strike="noStrike">
                        <a:solidFill>
                          <a:srgbClr val="000000"/>
                        </a:solidFill>
                        <a:effectLst/>
                        <a:latin typeface="Tahoma" panose="020B0604030504040204" pitchFamily="34" charset="0"/>
                      </a:endParaRPr>
                    </a:p>
                  </a:txBody>
                  <a:tcPr marL="0" marR="0" marT="0" marB="0" anchor="ctr"/>
                </a:tc>
                <a:extLst>
                  <a:ext uri="{0D108BD9-81ED-4DB2-BD59-A6C34878D82A}">
                    <a16:rowId xmlns:a16="http://schemas.microsoft.com/office/drawing/2014/main" val="1295517646"/>
                  </a:ext>
                </a:extLst>
              </a:tr>
              <a:tr h="214755">
                <a:tc>
                  <a:txBody>
                    <a:bodyPr/>
                    <a:lstStyle/>
                    <a:p>
                      <a:pPr algn="l" fontAlgn="ctr"/>
                      <a:r>
                        <a:rPr lang="es-CO" sz="800" u="none" strike="noStrike">
                          <a:effectLst/>
                        </a:rPr>
                        <a:t>NUMERADOR</a:t>
                      </a:r>
                      <a:endParaRPr lang="es-CO" sz="800" b="1" i="0" u="none" strike="noStrike">
                        <a:solidFill>
                          <a:srgbClr val="FFFFFF"/>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502</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483</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522</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251</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266</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277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277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363</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243</a:t>
                      </a:r>
                      <a:endParaRPr lang="es-CO" sz="1000" b="0" i="0" u="none" strike="noStrike">
                        <a:solidFill>
                          <a:srgbClr val="000000"/>
                        </a:solidFill>
                        <a:effectLst/>
                        <a:latin typeface="Tahoma" panose="020B0604030504040204" pitchFamily="34" charset="0"/>
                      </a:endParaRPr>
                    </a:p>
                  </a:txBody>
                  <a:tcPr marL="0" marR="0" marT="0" marB="0" anchor="ctr"/>
                </a:tc>
                <a:extLst>
                  <a:ext uri="{0D108BD9-81ED-4DB2-BD59-A6C34878D82A}">
                    <a16:rowId xmlns:a16="http://schemas.microsoft.com/office/drawing/2014/main" val="4251147413"/>
                  </a:ext>
                </a:extLst>
              </a:tr>
              <a:tr h="199416">
                <a:tc>
                  <a:txBody>
                    <a:bodyPr/>
                    <a:lstStyle/>
                    <a:p>
                      <a:pPr algn="l" fontAlgn="ctr"/>
                      <a:r>
                        <a:rPr lang="es-CO" sz="800" u="none" strike="noStrike">
                          <a:effectLst/>
                        </a:rPr>
                        <a:t>DENOMINADOR</a:t>
                      </a:r>
                      <a:endParaRPr lang="es-CO" sz="800" b="1" i="0" u="none" strike="noStrike">
                        <a:solidFill>
                          <a:srgbClr val="FFFFFF"/>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530</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525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554</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ctr" fontAlgn="ctr"/>
                      <a:r>
                        <a:rPr lang="es-CO" sz="1000" u="none" strike="noStrike">
                          <a:effectLst/>
                        </a:rPr>
                        <a:t>278</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278</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278</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287</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363</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259</a:t>
                      </a:r>
                      <a:endParaRPr lang="es-CO" sz="1000" b="0" i="0" u="none" strike="noStrike">
                        <a:solidFill>
                          <a:srgbClr val="000000"/>
                        </a:solidFill>
                        <a:effectLst/>
                        <a:latin typeface="Tahoma" panose="020B0604030504040204" pitchFamily="34" charset="0"/>
                      </a:endParaRPr>
                    </a:p>
                  </a:txBody>
                  <a:tcPr marL="0" marR="0" marT="0" marB="0" anchor="ctr"/>
                </a:tc>
                <a:extLst>
                  <a:ext uri="{0D108BD9-81ED-4DB2-BD59-A6C34878D82A}">
                    <a16:rowId xmlns:a16="http://schemas.microsoft.com/office/drawing/2014/main" val="2049262414"/>
                  </a:ext>
                </a:extLst>
              </a:tr>
              <a:tr h="199416">
                <a:tc>
                  <a:txBody>
                    <a:bodyPr/>
                    <a:lstStyle/>
                    <a:p>
                      <a:pPr algn="ctr" fontAlgn="ctr"/>
                      <a:r>
                        <a:rPr lang="es-CO" sz="1000" u="none" strike="noStrike">
                          <a:effectLst/>
                        </a:rPr>
                        <a:t>Meta</a:t>
                      </a:r>
                      <a:endParaRPr lang="es-CO" sz="1000" b="1" i="0" u="none" strike="noStrike">
                        <a:solidFill>
                          <a:srgbClr val="FFFFFF"/>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a:effectLst/>
                        </a:rPr>
                        <a:t>95%</a:t>
                      </a:r>
                      <a:endParaRPr lang="es-CO" sz="1000" b="0" i="0" u="none" strike="noStrike">
                        <a:solidFill>
                          <a:srgbClr val="000000"/>
                        </a:solidFill>
                        <a:effectLst/>
                        <a:latin typeface="Tahoma" panose="020B0604030504040204" pitchFamily="34" charset="0"/>
                      </a:endParaRPr>
                    </a:p>
                  </a:txBody>
                  <a:tcPr marL="0" marR="0" marT="0" marB="0" anchor="ctr"/>
                </a:tc>
                <a:tc>
                  <a:txBody>
                    <a:bodyPr/>
                    <a:lstStyle/>
                    <a:p>
                      <a:pPr algn="r" fontAlgn="ctr"/>
                      <a:r>
                        <a:rPr lang="es-CO" sz="1000" u="none" strike="noStrike" dirty="0">
                          <a:effectLst/>
                        </a:rPr>
                        <a:t>95%</a:t>
                      </a:r>
                      <a:endParaRPr lang="es-CO" sz="1000" b="0" i="0" u="none" strike="noStrike" dirty="0">
                        <a:solidFill>
                          <a:srgbClr val="000000"/>
                        </a:solidFill>
                        <a:effectLst/>
                        <a:latin typeface="Tahoma" panose="020B0604030504040204" pitchFamily="34" charset="0"/>
                      </a:endParaRPr>
                    </a:p>
                  </a:txBody>
                  <a:tcPr marL="0" marR="0" marT="0" marB="0" anchor="ctr"/>
                </a:tc>
                <a:extLst>
                  <a:ext uri="{0D108BD9-81ED-4DB2-BD59-A6C34878D82A}">
                    <a16:rowId xmlns:a16="http://schemas.microsoft.com/office/drawing/2014/main" val="2913783635"/>
                  </a:ext>
                </a:extLst>
              </a:tr>
            </a:tbl>
          </a:graphicData>
        </a:graphic>
      </p:graphicFrame>
      <p:graphicFrame>
        <p:nvGraphicFramePr>
          <p:cNvPr id="10" name="Gráfico 9">
            <a:extLst>
              <a:ext uri="{FF2B5EF4-FFF2-40B4-BE49-F238E27FC236}">
                <a16:creationId xmlns:a16="http://schemas.microsoft.com/office/drawing/2014/main" id="{33A8205E-CAE5-4074-A694-BD85BC89BA35}"/>
              </a:ext>
            </a:extLst>
          </p:cNvPr>
          <p:cNvGraphicFramePr>
            <a:graphicFrameLocks/>
          </p:cNvGraphicFramePr>
          <p:nvPr>
            <p:extLst>
              <p:ext uri="{D42A27DB-BD31-4B8C-83A1-F6EECF244321}">
                <p14:modId xmlns:p14="http://schemas.microsoft.com/office/powerpoint/2010/main" val="1531841418"/>
              </p:ext>
            </p:extLst>
          </p:nvPr>
        </p:nvGraphicFramePr>
        <p:xfrm>
          <a:off x="301376" y="1761565"/>
          <a:ext cx="6455435" cy="23935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3419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6538D5-9556-5B95-B6A7-DD635DA1B63C}"/>
              </a:ext>
            </a:extLst>
          </p:cNvPr>
          <p:cNvSpPr>
            <a:spLocks noGrp="1"/>
          </p:cNvSpPr>
          <p:nvPr>
            <p:ph type="title"/>
          </p:nvPr>
        </p:nvSpPr>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AGENDA DEL DIA </a:t>
            </a:r>
          </a:p>
        </p:txBody>
      </p:sp>
      <p:sp>
        <p:nvSpPr>
          <p:cNvPr id="3" name="Marcador de contenido 2">
            <a:extLst>
              <a:ext uri="{FF2B5EF4-FFF2-40B4-BE49-F238E27FC236}">
                <a16:creationId xmlns:a16="http://schemas.microsoft.com/office/drawing/2014/main" id="{F7D90FFE-2EDB-91F5-7F3E-63F233203BF4}"/>
              </a:ext>
            </a:extLst>
          </p:cNvPr>
          <p:cNvSpPr>
            <a:spLocks noGrp="1"/>
          </p:cNvSpPr>
          <p:nvPr>
            <p:ph idx="1"/>
          </p:nvPr>
        </p:nvSpPr>
        <p:spPr>
          <a:xfrm>
            <a:off x="838200" y="1881051"/>
            <a:ext cx="10515600" cy="3998200"/>
          </a:xfrm>
        </p:spPr>
        <p:txBody>
          <a:bodyPr>
            <a:normAutofit/>
          </a:bodyPr>
          <a:lstStyle/>
          <a:p>
            <a:pPr marL="342900" indent="-342900" algn="l">
              <a:lnSpc>
                <a:spcPct val="115000"/>
              </a:lnSpc>
              <a:spcBef>
                <a:spcPts val="601"/>
              </a:spcBef>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Verificación de quórum.</a:t>
            </a:r>
          </a:p>
          <a:p>
            <a:pPr marL="342900" indent="-342900" algn="l">
              <a:lnSpc>
                <a:spcPct val="115000"/>
              </a:lnSpc>
              <a:spcBef>
                <a:spcPts val="601"/>
              </a:spcBef>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Seguimiento a compromisos</a:t>
            </a:r>
          </a:p>
          <a:p>
            <a:pPr marL="342900" indent="-342900" algn="l">
              <a:lnSpc>
                <a:spcPct val="115000"/>
              </a:lnSpc>
              <a:spcBef>
                <a:spcPts val="601"/>
              </a:spcBef>
              <a:buFont typeface="+mj-lt"/>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Desarrollo del comité: Presentación de Indicadores.</a:t>
            </a:r>
            <a:endParaRPr lang="es-CO" sz="3500" b="0" strike="noStrike" spc="-1" dirty="0">
              <a:latin typeface="Tahoma" panose="020B0604030504040204" pitchFamily="34" charset="0"/>
              <a:ea typeface="Tahoma" panose="020B0604030504040204" pitchFamily="34" charset="0"/>
              <a:cs typeface="Tahoma" panose="020B0604030504040204" pitchFamily="34" charset="0"/>
            </a:endParaRPr>
          </a:p>
          <a:p>
            <a:pPr marL="342900" indent="-342900" algn="l">
              <a:lnSpc>
                <a:spcPct val="115000"/>
              </a:lnSpc>
              <a:spcBef>
                <a:spcPts val="601"/>
              </a:spcBef>
              <a:buFont typeface="+mj-lt"/>
              <a:buAutoNum type="arabicPeriod"/>
            </a:pPr>
            <a:r>
              <a:rPr lang="es-US" sz="3500" spc="-1" dirty="0">
                <a:latin typeface="Tahoma" panose="020B0604030504040204" pitchFamily="34" charset="0"/>
                <a:ea typeface="Tahoma" panose="020B0604030504040204" pitchFamily="34" charset="0"/>
                <a:cs typeface="Tahoma" panose="020B0604030504040204" pitchFamily="34" charset="0"/>
              </a:rPr>
              <a:t>Proposiciones y varios.</a:t>
            </a:r>
            <a:endParaRPr lang="es-CO" sz="3500" b="0" strike="noStrike" spc="-1"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es-CO" dirty="0"/>
          </a:p>
        </p:txBody>
      </p:sp>
    </p:spTree>
    <p:extLst>
      <p:ext uri="{BB962C8B-B14F-4D97-AF65-F5344CB8AC3E}">
        <p14:creationId xmlns:p14="http://schemas.microsoft.com/office/powerpoint/2010/main" val="4029050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557FDB-EF6E-7E6D-F892-21D204DD3CB7}"/>
              </a:ext>
            </a:extLst>
          </p:cNvPr>
          <p:cNvSpPr>
            <a:spLocks noGrp="1"/>
          </p:cNvSpPr>
          <p:nvPr>
            <p:ph type="title"/>
          </p:nvPr>
        </p:nvSpPr>
        <p:spPr/>
        <p:txBody>
          <a:bodyPr>
            <a:noAutofit/>
          </a:bodyPr>
          <a:lstStyle/>
          <a:p>
            <a:pPr algn="ctr"/>
            <a:r>
              <a:rPr lang="es-CO" sz="3600" b="1" dirty="0">
                <a:latin typeface="Tahoma" panose="020B0604030504040204" pitchFamily="34" charset="0"/>
                <a:ea typeface="Tahoma" panose="020B0604030504040204" pitchFamily="34" charset="0"/>
                <a:cs typeface="Tahoma" panose="020B0604030504040204" pitchFamily="34" charset="0"/>
              </a:rPr>
              <a:t>Proporción de usuarios que recomendaría su IPS a familiares y amigos.</a:t>
            </a:r>
          </a:p>
        </p:txBody>
      </p:sp>
      <p:graphicFrame>
        <p:nvGraphicFramePr>
          <p:cNvPr id="5" name="Tabla 4">
            <a:extLst>
              <a:ext uri="{FF2B5EF4-FFF2-40B4-BE49-F238E27FC236}">
                <a16:creationId xmlns:a16="http://schemas.microsoft.com/office/drawing/2014/main" id="{F4822CFB-503D-6A79-30DF-03F774C8AB42}"/>
              </a:ext>
            </a:extLst>
          </p:cNvPr>
          <p:cNvGraphicFramePr>
            <a:graphicFrameLocks noGrp="1"/>
          </p:cNvGraphicFramePr>
          <p:nvPr>
            <p:extLst>
              <p:ext uri="{D42A27DB-BD31-4B8C-83A1-F6EECF244321}">
                <p14:modId xmlns:p14="http://schemas.microsoft.com/office/powerpoint/2010/main" val="3882346395"/>
              </p:ext>
            </p:extLst>
          </p:nvPr>
        </p:nvGraphicFramePr>
        <p:xfrm>
          <a:off x="5464818" y="5313202"/>
          <a:ext cx="6248400" cy="419100"/>
        </p:xfrm>
        <a:graphic>
          <a:graphicData uri="http://schemas.openxmlformats.org/drawingml/2006/table">
            <a:tbl>
              <a:tblPr/>
              <a:tblGrid>
                <a:gridCol w="6248400">
                  <a:extLst>
                    <a:ext uri="{9D8B030D-6E8A-4147-A177-3AD203B41FA5}">
                      <a16:colId xmlns:a16="http://schemas.microsoft.com/office/drawing/2014/main" val="81347236"/>
                    </a:ext>
                  </a:extLst>
                </a:gridCol>
              </a:tblGrid>
              <a:tr h="419100">
                <a:tc>
                  <a:txBody>
                    <a:bodyPr/>
                    <a:lstStyle/>
                    <a:p>
                      <a:pPr algn="l" fontAlgn="ctr"/>
                      <a:r>
                        <a:rPr lang="es-ES" sz="1000" b="0" i="0" u="none" strike="noStrike" dirty="0">
                          <a:solidFill>
                            <a:srgbClr val="000000"/>
                          </a:solidFill>
                          <a:effectLst/>
                          <a:latin typeface="Tahoma" panose="020B0604030504040204" pitchFamily="34" charset="0"/>
                        </a:rPr>
                        <a:t>Número  de  usuarios  que  respondieron “definitivamente  sí”  o  “probablemente sí” a la pregunta: ¿Recomendaría a sus familiares y amigos esta IPS?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7974930"/>
                  </a:ext>
                </a:extLst>
              </a:tr>
            </a:tbl>
          </a:graphicData>
        </a:graphic>
      </p:graphicFrame>
      <p:sp>
        <p:nvSpPr>
          <p:cNvPr id="6" name="CuadroTexto 5">
            <a:extLst>
              <a:ext uri="{FF2B5EF4-FFF2-40B4-BE49-F238E27FC236}">
                <a16:creationId xmlns:a16="http://schemas.microsoft.com/office/drawing/2014/main" id="{0C90DCDE-2B72-2F8F-6429-64AEAE9E0208}"/>
              </a:ext>
            </a:extLst>
          </p:cNvPr>
          <p:cNvSpPr txBox="1"/>
          <p:nvPr/>
        </p:nvSpPr>
        <p:spPr>
          <a:xfrm>
            <a:off x="117243" y="5522752"/>
            <a:ext cx="4378034" cy="461665"/>
          </a:xfrm>
          <a:prstGeom prst="rect">
            <a:avLst/>
          </a:prstGeom>
          <a:noFill/>
        </p:spPr>
        <p:txBody>
          <a:bodyPr wrap="square" rtlCol="0">
            <a:spAutoFit/>
          </a:bodyPr>
          <a:lstStyle/>
          <a:p>
            <a:r>
              <a:rPr lang="es-CO" sz="1200" dirty="0">
                <a:latin typeface="Comic Sans MS" panose="030F0702030302020204" pitchFamily="66" charset="0"/>
              </a:rPr>
              <a:t>Fuente:</a:t>
            </a:r>
            <a:r>
              <a:rPr lang="es-ES" sz="1200" b="0" i="0" dirty="0">
                <a:solidFill>
                  <a:srgbClr val="000000"/>
                </a:solidFill>
                <a:effectLst/>
                <a:latin typeface="Calibri" panose="020F0502020204030204" pitchFamily="34" charset="0"/>
              </a:rPr>
              <a:t> Encuestas de satisfacción SEPTIEMBRE 2024 E.S.E Santiago de Tunja.</a:t>
            </a:r>
            <a:r>
              <a:rPr lang="es-ES" sz="1200" dirty="0"/>
              <a:t> </a:t>
            </a:r>
            <a:endParaRPr lang="es-CO" sz="1200" dirty="0"/>
          </a:p>
        </p:txBody>
      </p:sp>
      <p:graphicFrame>
        <p:nvGraphicFramePr>
          <p:cNvPr id="7" name="Tabla 6">
            <a:extLst>
              <a:ext uri="{FF2B5EF4-FFF2-40B4-BE49-F238E27FC236}">
                <a16:creationId xmlns:a16="http://schemas.microsoft.com/office/drawing/2014/main" id="{BE81B339-4B0A-2D67-D7BC-01DD8FE87F96}"/>
              </a:ext>
            </a:extLst>
          </p:cNvPr>
          <p:cNvGraphicFramePr>
            <a:graphicFrameLocks noGrp="1"/>
          </p:cNvGraphicFramePr>
          <p:nvPr>
            <p:extLst>
              <p:ext uri="{D42A27DB-BD31-4B8C-83A1-F6EECF244321}">
                <p14:modId xmlns:p14="http://schemas.microsoft.com/office/powerpoint/2010/main" val="1213470983"/>
              </p:ext>
            </p:extLst>
          </p:nvPr>
        </p:nvGraphicFramePr>
        <p:xfrm>
          <a:off x="386184" y="1933177"/>
          <a:ext cx="4246559" cy="3347085"/>
        </p:xfrm>
        <a:graphic>
          <a:graphicData uri="http://schemas.openxmlformats.org/drawingml/2006/table">
            <a:tbl>
              <a:tblPr>
                <a:tableStyleId>{2D5ABB26-0587-4C30-8999-92F81FD0307C}</a:tableStyleId>
              </a:tblPr>
              <a:tblGrid>
                <a:gridCol w="4246559">
                  <a:extLst>
                    <a:ext uri="{9D8B030D-6E8A-4147-A177-3AD203B41FA5}">
                      <a16:colId xmlns:a16="http://schemas.microsoft.com/office/drawing/2014/main" val="2175723472"/>
                    </a:ext>
                  </a:extLst>
                </a:gridCol>
              </a:tblGrid>
              <a:tr h="2838450">
                <a:tc>
                  <a:txBody>
                    <a:bodyPr/>
                    <a:lstStyle/>
                    <a:p>
                      <a:pPr algn="just"/>
                      <a:r>
                        <a:rPr lang="es-ES" sz="1600" b="1" i="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Análisis</a:t>
                      </a:r>
                      <a:r>
                        <a:rPr lang="es-ES" sz="1600" b="0" i="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s-CO" sz="1600" dirty="0"/>
                        <a:t>E</a:t>
                      </a:r>
                      <a:r>
                        <a:rPr lang="es-CO" sz="2000" dirty="0"/>
                        <a:t>l indicador de </a:t>
                      </a:r>
                      <a:r>
                        <a:rPr lang="es-CO" sz="2000" b="1" dirty="0"/>
                        <a:t>Proporción de usuarios que recomendarían su IPS a familiares y amigos</a:t>
                      </a:r>
                      <a:r>
                        <a:rPr lang="es-CO" sz="2000" dirty="0"/>
                        <a:t> para septiembre de 2024, basado en 259 encuestas aplicadas a usuarios de consulta ambulatoria (UBAS) y servicios hospitalarios, muestra que el 97% de nuestros usuarios recomendarían la institución, alcanzando así la meta establecida.</a:t>
                      </a:r>
                      <a:br>
                        <a:rPr lang="es-ES" sz="2000" dirty="0">
                          <a:latin typeface="Tahoma" panose="020B0604030504040204" pitchFamily="34" charset="0"/>
                          <a:ea typeface="Tahoma" panose="020B0604030504040204" pitchFamily="34" charset="0"/>
                          <a:cs typeface="Tahoma" panose="020B0604030504040204" pitchFamily="34" charset="0"/>
                        </a:rPr>
                      </a:br>
                      <a:endParaRPr lang="es-CO" sz="1600" dirty="0">
                        <a:latin typeface="Tahoma" panose="020B0604030504040204" pitchFamily="34" charset="0"/>
                        <a:ea typeface="Tahoma" panose="020B0604030504040204" pitchFamily="34" charset="0"/>
                        <a:cs typeface="Tahoma" panose="020B0604030504040204" pitchFamily="34" charset="0"/>
                      </a:endParaRPr>
                    </a:p>
                  </a:txBody>
                  <a:tcPr marL="9525" marR="9525" marT="9525"/>
                </a:tc>
                <a:extLst>
                  <a:ext uri="{0D108BD9-81ED-4DB2-BD59-A6C34878D82A}">
                    <a16:rowId xmlns:a16="http://schemas.microsoft.com/office/drawing/2014/main" val="3805595756"/>
                  </a:ext>
                </a:extLst>
              </a:tr>
            </a:tbl>
          </a:graphicData>
        </a:graphic>
      </p:graphicFrame>
      <p:graphicFrame>
        <p:nvGraphicFramePr>
          <p:cNvPr id="3" name="Gráfico 2">
            <a:extLst>
              <a:ext uri="{FF2B5EF4-FFF2-40B4-BE49-F238E27FC236}">
                <a16:creationId xmlns:a16="http://schemas.microsoft.com/office/drawing/2014/main" id="{984002BC-7F86-4761-99BC-A7C273F7C90D}"/>
              </a:ext>
            </a:extLst>
          </p:cNvPr>
          <p:cNvGraphicFramePr>
            <a:graphicFrameLocks/>
          </p:cNvGraphicFramePr>
          <p:nvPr>
            <p:extLst>
              <p:ext uri="{D42A27DB-BD31-4B8C-83A1-F6EECF244321}">
                <p14:modId xmlns:p14="http://schemas.microsoft.com/office/powerpoint/2010/main" val="3169622787"/>
              </p:ext>
            </p:extLst>
          </p:nvPr>
        </p:nvGraphicFramePr>
        <p:xfrm>
          <a:off x="5153211" y="1963269"/>
          <a:ext cx="6828118" cy="28384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44602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B79418F8-390C-7BF8-0298-5FDD531A9220}"/>
              </a:ext>
            </a:extLst>
          </p:cNvPr>
          <p:cNvSpPr txBox="1">
            <a:spLocks/>
          </p:cNvSpPr>
          <p:nvPr/>
        </p:nvSpPr>
        <p:spPr>
          <a:xfrm>
            <a:off x="2509405" y="426394"/>
            <a:ext cx="941867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PROPORCION DE USUARIOSQUE TIENEN CONOCIMIENTO DE DERECHOS Y DEBERES.</a:t>
            </a:r>
          </a:p>
        </p:txBody>
      </p:sp>
      <p:sp>
        <p:nvSpPr>
          <p:cNvPr id="4" name="CuadroTexto 3">
            <a:extLst>
              <a:ext uri="{FF2B5EF4-FFF2-40B4-BE49-F238E27FC236}">
                <a16:creationId xmlns:a16="http://schemas.microsoft.com/office/drawing/2014/main" id="{FC6ABDD2-C865-E1DA-623F-6CBA4E861055}"/>
              </a:ext>
            </a:extLst>
          </p:cNvPr>
          <p:cNvSpPr txBox="1"/>
          <p:nvPr/>
        </p:nvSpPr>
        <p:spPr>
          <a:xfrm>
            <a:off x="347592" y="2147869"/>
            <a:ext cx="3677856" cy="3139321"/>
          </a:xfrm>
          <a:prstGeom prst="rect">
            <a:avLst/>
          </a:prstGeom>
          <a:noFill/>
        </p:spPr>
        <p:txBody>
          <a:bodyPr wrap="square">
            <a:spAutoFit/>
          </a:bodyPr>
          <a:lstStyle/>
          <a:p>
            <a:pPr algn="just"/>
            <a:r>
              <a:rPr lang="es-ES" sz="2000" b="1" i="0" dirty="0">
                <a:solidFill>
                  <a:srgbClr val="000000"/>
                </a:solidFill>
                <a:effectLst/>
                <a:latin typeface="Tahoma" panose="020B0604030504040204" pitchFamily="34" charset="0"/>
              </a:rPr>
              <a:t>Análisis: </a:t>
            </a:r>
            <a:r>
              <a:rPr lang="es-CO" sz="2000" dirty="0"/>
              <a:t>El indicador de </a:t>
            </a:r>
            <a:r>
              <a:rPr lang="es-CO" sz="2000" b="1" dirty="0"/>
              <a:t>Proporción de usuarios que comprenden al menos 2 derechos</a:t>
            </a:r>
            <a:r>
              <a:rPr lang="es-CO" sz="2000" dirty="0"/>
              <a:t> para SEPTIEMBRE de 2024, basado en 259 encuestas aplicadas, muestra que el 61% de nuestros usuarios tienen conocimiento de al menos 2 derechos.</a:t>
            </a:r>
            <a:br>
              <a:rPr lang="es-ES" dirty="0"/>
            </a:br>
            <a:endParaRPr lang="es-CO" dirty="0"/>
          </a:p>
        </p:txBody>
      </p:sp>
      <p:sp>
        <p:nvSpPr>
          <p:cNvPr id="5" name="CuadroTexto 4">
            <a:extLst>
              <a:ext uri="{FF2B5EF4-FFF2-40B4-BE49-F238E27FC236}">
                <a16:creationId xmlns:a16="http://schemas.microsoft.com/office/drawing/2014/main" id="{FB0D2BDD-6DA4-7EE5-7F8B-BD6E324178ED}"/>
              </a:ext>
            </a:extLst>
          </p:cNvPr>
          <p:cNvSpPr txBox="1"/>
          <p:nvPr/>
        </p:nvSpPr>
        <p:spPr>
          <a:xfrm>
            <a:off x="6596102" y="5056357"/>
            <a:ext cx="4378034" cy="461665"/>
          </a:xfrm>
          <a:prstGeom prst="rect">
            <a:avLst/>
          </a:prstGeom>
          <a:noFill/>
        </p:spPr>
        <p:txBody>
          <a:bodyPr wrap="square" rtlCol="0">
            <a:spAutoFit/>
          </a:bodyPr>
          <a:lstStyle/>
          <a:p>
            <a:r>
              <a:rPr lang="es-CO" sz="1200" dirty="0">
                <a:latin typeface="Comic Sans MS" panose="030F0702030302020204" pitchFamily="66" charset="0"/>
              </a:rPr>
              <a:t>Fuente:</a:t>
            </a:r>
            <a:r>
              <a:rPr lang="es-ES" sz="1200" b="0" i="0" dirty="0">
                <a:solidFill>
                  <a:srgbClr val="000000"/>
                </a:solidFill>
                <a:effectLst/>
                <a:latin typeface="Calibri" panose="020F0502020204030204" pitchFamily="34" charset="0"/>
              </a:rPr>
              <a:t> Encuestas de satisfacción SEPTIEMBRE 2024 E.S.E Santiago de Tunja.</a:t>
            </a:r>
            <a:r>
              <a:rPr lang="es-ES" sz="1200" dirty="0"/>
              <a:t> </a:t>
            </a:r>
            <a:endParaRPr lang="es-CO" dirty="0"/>
          </a:p>
        </p:txBody>
      </p:sp>
      <p:graphicFrame>
        <p:nvGraphicFramePr>
          <p:cNvPr id="2" name="Gráfico 1">
            <a:extLst>
              <a:ext uri="{FF2B5EF4-FFF2-40B4-BE49-F238E27FC236}">
                <a16:creationId xmlns:a16="http://schemas.microsoft.com/office/drawing/2014/main" id="{DDB6B37D-60E3-B7E9-9E77-CBC4900C298F}"/>
              </a:ext>
            </a:extLst>
          </p:cNvPr>
          <p:cNvGraphicFramePr>
            <a:graphicFrameLocks/>
          </p:cNvGraphicFramePr>
          <p:nvPr>
            <p:extLst>
              <p:ext uri="{D42A27DB-BD31-4B8C-83A1-F6EECF244321}">
                <p14:modId xmlns:p14="http://schemas.microsoft.com/office/powerpoint/2010/main" val="1339623884"/>
              </p:ext>
            </p:extLst>
          </p:nvPr>
        </p:nvGraphicFramePr>
        <p:xfrm>
          <a:off x="4572000" y="1922929"/>
          <a:ext cx="6575611"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1114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C0EFA8AF-79AD-FBB5-1E4E-E83F971165ED}"/>
              </a:ext>
            </a:extLst>
          </p:cNvPr>
          <p:cNvSpPr>
            <a:spLocks noGrp="1"/>
          </p:cNvSpPr>
          <p:nvPr>
            <p:ph type="title"/>
          </p:nvPr>
        </p:nvSpPr>
        <p:spPr>
          <a:xfrm>
            <a:off x="1023395" y="2103437"/>
            <a:ext cx="10515600" cy="1325563"/>
          </a:xfrm>
        </p:spPr>
        <p:txBody>
          <a:bodyPr>
            <a:normAutofit/>
          </a:bodyPr>
          <a:lstStyle/>
          <a:p>
            <a:pPr algn="ctr"/>
            <a:r>
              <a:rPr lang="es-ES" b="1" dirty="0">
                <a:latin typeface="Tahoma" panose="020B0604030504040204" pitchFamily="34" charset="0"/>
                <a:ea typeface="Tahoma" panose="020B0604030504040204" pitchFamily="34" charset="0"/>
                <a:cs typeface="Tahoma" panose="020B0604030504040204" pitchFamily="34" charset="0"/>
              </a:rPr>
              <a:t>4</a:t>
            </a:r>
            <a:r>
              <a:rPr lang="es-ES" sz="4400" b="1" dirty="0">
                <a:latin typeface="Tahoma" panose="020B0604030504040204" pitchFamily="34" charset="0"/>
                <a:ea typeface="Tahoma" panose="020B0604030504040204" pitchFamily="34" charset="0"/>
                <a:cs typeface="Tahoma" panose="020B0604030504040204" pitchFamily="34" charset="0"/>
              </a:rPr>
              <a:t>. </a:t>
            </a:r>
            <a:r>
              <a:rPr lang="es-ES" b="1" dirty="0">
                <a:latin typeface="Tahoma" panose="020B0604030504040204" pitchFamily="34" charset="0"/>
                <a:ea typeface="Tahoma" panose="020B0604030504040204" pitchFamily="34" charset="0"/>
                <a:cs typeface="Tahoma" panose="020B0604030504040204" pitchFamily="34" charset="0"/>
              </a:rPr>
              <a:t>PROPOSICIONES Y VARIOS.</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1438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4D8C77-A5FC-BAC7-2B20-8CE0718D710D}"/>
              </a:ext>
            </a:extLst>
          </p:cNvPr>
          <p:cNvSpPr>
            <a:spLocks noGrp="1"/>
          </p:cNvSpPr>
          <p:nvPr>
            <p:ph type="title"/>
          </p:nvPr>
        </p:nvSpPr>
        <p:spPr>
          <a:xfrm>
            <a:off x="942372" y="2103437"/>
            <a:ext cx="10515600" cy="1325563"/>
          </a:xfrm>
        </p:spPr>
        <p:txBody>
          <a:bodyPr/>
          <a:lstStyle/>
          <a:p>
            <a:pPr algn="ctr"/>
            <a:r>
              <a:rPr lang="es-CO" sz="6000" b="1" dirty="0">
                <a:latin typeface="Tahoma" panose="020B0604030504040204" pitchFamily="34" charset="0"/>
                <a:ea typeface="Tahoma" panose="020B0604030504040204" pitchFamily="34" charset="0"/>
                <a:cs typeface="Tahoma" panose="020B0604030504040204" pitchFamily="34" charset="0"/>
              </a:rPr>
              <a:t>GRACIAS…</a:t>
            </a:r>
            <a:endParaRPr lang="es-CO"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56355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B39FFB-D428-BDF4-1CFE-E436E9658E23}"/>
              </a:ext>
            </a:extLst>
          </p:cNvPr>
          <p:cNvSpPr>
            <a:spLocks noGrp="1"/>
          </p:cNvSpPr>
          <p:nvPr>
            <p:ph type="title"/>
          </p:nvPr>
        </p:nvSpPr>
        <p:spPr>
          <a:xfrm>
            <a:off x="2037144" y="405115"/>
            <a:ext cx="9435498" cy="1184797"/>
          </a:xfrm>
        </p:spPr>
        <p:txBody>
          <a:bodyPr/>
          <a:lstStyle/>
          <a:p>
            <a:pPr algn="ctr"/>
            <a:r>
              <a:rPr lang="es-ES" sz="4400" b="1" dirty="0">
                <a:latin typeface="Tahoma" panose="020B0604030504040204" pitchFamily="34" charset="0"/>
                <a:ea typeface="Tahoma" panose="020B0604030504040204" pitchFamily="34" charset="0"/>
                <a:cs typeface="Tahoma" panose="020B0604030504040204" pitchFamily="34" charset="0"/>
              </a:rPr>
              <a:t>1. Verificación de quórum</a:t>
            </a:r>
            <a:endParaRPr lang="es-CO" dirty="0">
              <a:latin typeface="Tahoma" panose="020B0604030504040204" pitchFamily="34" charset="0"/>
              <a:ea typeface="Tahoma" panose="020B0604030504040204" pitchFamily="34" charset="0"/>
              <a:cs typeface="Tahoma" panose="020B0604030504040204" pitchFamily="34" charset="0"/>
            </a:endParaRPr>
          </a:p>
        </p:txBody>
      </p:sp>
      <p:sp>
        <p:nvSpPr>
          <p:cNvPr id="3" name="Marcador de contenido 2">
            <a:extLst>
              <a:ext uri="{FF2B5EF4-FFF2-40B4-BE49-F238E27FC236}">
                <a16:creationId xmlns:a16="http://schemas.microsoft.com/office/drawing/2014/main" id="{D09B8560-0DF7-9BFA-6535-7FC9DB445092}"/>
              </a:ext>
            </a:extLst>
          </p:cNvPr>
          <p:cNvSpPr>
            <a:spLocks noGrp="1"/>
          </p:cNvSpPr>
          <p:nvPr>
            <p:ph idx="1"/>
          </p:nvPr>
        </p:nvSpPr>
        <p:spPr>
          <a:xfrm>
            <a:off x="838199" y="1589912"/>
            <a:ext cx="9636889" cy="4324751"/>
          </a:xfrm>
        </p:spPr>
        <p:txBody>
          <a:bodyPr>
            <a:normAutofit/>
          </a:bodyPr>
          <a:lstStyle/>
          <a:p>
            <a:pPr marL="419220" indent="-342900" algn="l">
              <a:lnSpc>
                <a:spcPct val="115000"/>
              </a:lnSpc>
              <a:spcBef>
                <a:spcPts val="601"/>
              </a:spcBef>
              <a:buFont typeface="+mj-lt"/>
              <a:buAutoNum type="arabicPeriod"/>
            </a:pPr>
            <a:r>
              <a:rPr lang="es-ES" sz="2800" b="0" strike="noStrike" spc="-1" dirty="0">
                <a:latin typeface="Tahoma" panose="020B0604030504040204" pitchFamily="34" charset="0"/>
                <a:ea typeface="Tahoma" panose="020B0604030504040204" pitchFamily="34" charset="0"/>
                <a:cs typeface="Tahoma" panose="020B0604030504040204" pitchFamily="34" charset="0"/>
              </a:rPr>
              <a:t>Gerente.</a:t>
            </a:r>
          </a:p>
          <a:p>
            <a:pPr marL="419220" indent="-342900" algn="l">
              <a:lnSpc>
                <a:spcPct val="115000"/>
              </a:lnSpc>
              <a:spcBef>
                <a:spcPts val="601"/>
              </a:spcBef>
              <a:buFont typeface="+mj-lt"/>
              <a:buAutoNum type="arabicPeriod"/>
            </a:pPr>
            <a:r>
              <a:rPr lang="es-CO" sz="2800" b="0" strike="noStrike" spc="-1" dirty="0">
                <a:latin typeface="Tahoma" panose="020B0604030504040204" pitchFamily="34" charset="0"/>
                <a:ea typeface="Tahoma" panose="020B0604030504040204" pitchFamily="34" charset="0"/>
                <a:cs typeface="Tahoma" panose="020B0604030504040204" pitchFamily="34" charset="0"/>
              </a:rPr>
              <a:t>Profesional SIAU</a:t>
            </a:r>
          </a:p>
          <a:p>
            <a:pPr marL="419220" indent="-342900" algn="l">
              <a:lnSpc>
                <a:spcPct val="115000"/>
              </a:lnSpc>
              <a:spcBef>
                <a:spcPts val="601"/>
              </a:spcBef>
              <a:buFont typeface="+mj-lt"/>
              <a:buAutoNum type="arabicPeriod"/>
            </a:pPr>
            <a:r>
              <a:rPr lang="es-ES" sz="2800" b="0" strike="noStrike" spc="-1" dirty="0">
                <a:latin typeface="Tahoma" panose="020B0604030504040204" pitchFamily="34" charset="0"/>
                <a:ea typeface="Tahoma" panose="020B0604030504040204" pitchFamily="34" charset="0"/>
                <a:cs typeface="Tahoma" panose="020B0604030504040204" pitchFamily="34" charset="0"/>
              </a:rPr>
              <a:t>Subgerente Científico.</a:t>
            </a:r>
            <a:endParaRPr lang="es-CO" sz="2800" b="0" strike="noStrike" spc="-1" dirty="0">
              <a:latin typeface="Tahoma" panose="020B0604030504040204" pitchFamily="34" charset="0"/>
              <a:ea typeface="Tahoma" panose="020B0604030504040204" pitchFamily="34" charset="0"/>
              <a:cs typeface="Tahoma" panose="020B0604030504040204" pitchFamily="34" charset="0"/>
            </a:endParaRPr>
          </a:p>
          <a:p>
            <a:pPr marL="419220" indent="-342900" algn="l">
              <a:lnSpc>
                <a:spcPct val="115000"/>
              </a:lnSpc>
              <a:spcBef>
                <a:spcPts val="601"/>
              </a:spcBef>
              <a:buFont typeface="+mj-lt"/>
              <a:buAutoNum type="arabicPeriod"/>
            </a:pPr>
            <a:r>
              <a:rPr lang="es-ES" sz="2800" spc="-1" dirty="0">
                <a:latin typeface="Tahoma" panose="020B0604030504040204" pitchFamily="34" charset="0"/>
                <a:ea typeface="Tahoma" panose="020B0604030504040204" pitchFamily="34" charset="0"/>
                <a:cs typeface="Tahoma" panose="020B0604030504040204" pitchFamily="34" charset="0"/>
              </a:rPr>
              <a:t>Coordinador médico ambulatorio.</a:t>
            </a:r>
          </a:p>
          <a:p>
            <a:pPr marL="419220" indent="-342900" algn="l">
              <a:lnSpc>
                <a:spcPct val="115000"/>
              </a:lnSpc>
              <a:spcBef>
                <a:spcPts val="601"/>
              </a:spcBef>
              <a:buFont typeface="+mj-lt"/>
              <a:buAutoNum type="arabicPeriod"/>
            </a:pPr>
            <a:r>
              <a:rPr lang="es-CO" sz="2800" b="0" strike="noStrike" spc="-1" dirty="0">
                <a:latin typeface="Tahoma" panose="020B0604030504040204" pitchFamily="34" charset="0"/>
                <a:ea typeface="Tahoma" panose="020B0604030504040204" pitchFamily="34" charset="0"/>
                <a:cs typeface="Tahoma" panose="020B0604030504040204" pitchFamily="34" charset="0"/>
              </a:rPr>
              <a:t>Representante de enfermería.</a:t>
            </a:r>
          </a:p>
          <a:p>
            <a:pPr marL="419220" indent="-342900" algn="l">
              <a:lnSpc>
                <a:spcPct val="115000"/>
              </a:lnSpc>
              <a:spcBef>
                <a:spcPts val="601"/>
              </a:spcBef>
              <a:buFont typeface="+mj-lt"/>
              <a:buAutoNum type="arabicPeriod"/>
            </a:pPr>
            <a:r>
              <a:rPr lang="es-CO" sz="2800" spc="-1" dirty="0">
                <a:latin typeface="Tahoma" panose="020B0604030504040204" pitchFamily="34" charset="0"/>
                <a:ea typeface="Tahoma" panose="020B0604030504040204" pitchFamily="34" charset="0"/>
                <a:cs typeface="Tahoma" panose="020B0604030504040204" pitchFamily="34" charset="0"/>
              </a:rPr>
              <a:t>Jefe de calidad.</a:t>
            </a:r>
            <a:endParaRPr lang="es-CO" spc="-1" dirty="0">
              <a:latin typeface="Tahoma" panose="020B0604030504040204" pitchFamily="34" charset="0"/>
              <a:ea typeface="Tahoma" panose="020B0604030504040204" pitchFamily="34" charset="0"/>
              <a:cs typeface="Tahoma" panose="020B0604030504040204" pitchFamily="34" charset="0"/>
            </a:endParaRPr>
          </a:p>
          <a:p>
            <a:pPr marL="419220" indent="-342900" algn="l">
              <a:lnSpc>
                <a:spcPct val="115000"/>
              </a:lnSpc>
              <a:spcBef>
                <a:spcPts val="601"/>
              </a:spcBef>
              <a:buFont typeface="+mj-lt"/>
              <a:buAutoNum type="arabicPeriod"/>
            </a:pPr>
            <a:r>
              <a:rPr lang="es-ES" sz="2800" b="0" strike="noStrike" spc="-1" dirty="0">
                <a:latin typeface="Tahoma" panose="020B0604030504040204" pitchFamily="34" charset="0"/>
                <a:ea typeface="Tahoma" panose="020B0604030504040204" pitchFamily="34" charset="0"/>
                <a:cs typeface="Tahoma" panose="020B0604030504040204" pitchFamily="34" charset="0"/>
              </a:rPr>
              <a:t>Dos representantes de los usuarios. </a:t>
            </a:r>
          </a:p>
          <a:p>
            <a:pPr marL="0" indent="0">
              <a:buNone/>
            </a:pPr>
            <a:endParaRPr lang="es-CO" dirty="0"/>
          </a:p>
        </p:txBody>
      </p:sp>
    </p:spTree>
    <p:extLst>
      <p:ext uri="{BB962C8B-B14F-4D97-AF65-F5344CB8AC3E}">
        <p14:creationId xmlns:p14="http://schemas.microsoft.com/office/powerpoint/2010/main" val="859645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516284" y="365125"/>
            <a:ext cx="9837516"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2. SEGUIMIENTO A COMPROMISOS</a:t>
            </a:r>
          </a:p>
        </p:txBody>
      </p:sp>
      <p:graphicFrame>
        <p:nvGraphicFramePr>
          <p:cNvPr id="2" name="Tabla 1">
            <a:extLst>
              <a:ext uri="{FF2B5EF4-FFF2-40B4-BE49-F238E27FC236}">
                <a16:creationId xmlns:a16="http://schemas.microsoft.com/office/drawing/2014/main" id="{0C3EFD8C-28CA-715D-07CE-B74673F3E7F6}"/>
              </a:ext>
            </a:extLst>
          </p:cNvPr>
          <p:cNvGraphicFramePr>
            <a:graphicFrameLocks noGrp="1"/>
          </p:cNvGraphicFramePr>
          <p:nvPr>
            <p:extLst>
              <p:ext uri="{D42A27DB-BD31-4B8C-83A1-F6EECF244321}">
                <p14:modId xmlns:p14="http://schemas.microsoft.com/office/powerpoint/2010/main" val="2506690882"/>
              </p:ext>
            </p:extLst>
          </p:nvPr>
        </p:nvGraphicFramePr>
        <p:xfrm>
          <a:off x="0" y="1541575"/>
          <a:ext cx="11902284" cy="4480560"/>
        </p:xfrm>
        <a:graphic>
          <a:graphicData uri="http://schemas.openxmlformats.org/drawingml/2006/table">
            <a:tbl>
              <a:tblPr firstRow="1" bandRow="1">
                <a:tableStyleId>{5C22544A-7EE6-4342-B048-85BDC9FD1C3A}</a:tableStyleId>
              </a:tblPr>
              <a:tblGrid>
                <a:gridCol w="4869383">
                  <a:extLst>
                    <a:ext uri="{9D8B030D-6E8A-4147-A177-3AD203B41FA5}">
                      <a16:colId xmlns:a16="http://schemas.microsoft.com/office/drawing/2014/main" val="3163435690"/>
                    </a:ext>
                  </a:extLst>
                </a:gridCol>
                <a:gridCol w="4457306">
                  <a:extLst>
                    <a:ext uri="{9D8B030D-6E8A-4147-A177-3AD203B41FA5}">
                      <a16:colId xmlns:a16="http://schemas.microsoft.com/office/drawing/2014/main" val="1921777464"/>
                    </a:ext>
                  </a:extLst>
                </a:gridCol>
                <a:gridCol w="2575595">
                  <a:extLst>
                    <a:ext uri="{9D8B030D-6E8A-4147-A177-3AD203B41FA5}">
                      <a16:colId xmlns:a16="http://schemas.microsoft.com/office/drawing/2014/main" val="2812676158"/>
                    </a:ext>
                  </a:extLst>
                </a:gridCol>
              </a:tblGrid>
              <a:tr h="354852">
                <a:tc>
                  <a:txBody>
                    <a:bodyPr/>
                    <a:lstStyle/>
                    <a:p>
                      <a:r>
                        <a:rPr lang="es-CO" dirty="0"/>
                        <a:t>HALLAZGOS  13/09/2024</a:t>
                      </a:r>
                    </a:p>
                  </a:txBody>
                  <a:tcPr/>
                </a:tc>
                <a:tc>
                  <a:txBody>
                    <a:bodyPr/>
                    <a:lstStyle/>
                    <a:p>
                      <a:r>
                        <a:rPr lang="es-CO" dirty="0"/>
                        <a:t>RECOMENDACIONES</a:t>
                      </a:r>
                    </a:p>
                  </a:txBody>
                  <a:tcPr/>
                </a:tc>
                <a:tc>
                  <a:txBody>
                    <a:bodyPr/>
                    <a:lstStyle/>
                    <a:p>
                      <a:r>
                        <a:rPr lang="es-CO" dirty="0"/>
                        <a:t>FECHA DE ENTREGA</a:t>
                      </a:r>
                    </a:p>
                  </a:txBody>
                  <a:tcPr/>
                </a:tc>
                <a:extLst>
                  <a:ext uri="{0D108BD9-81ED-4DB2-BD59-A6C34878D82A}">
                    <a16:rowId xmlns:a16="http://schemas.microsoft.com/office/drawing/2014/main" val="3243663015"/>
                  </a:ext>
                </a:extLst>
              </a:tr>
              <a:tr h="798417">
                <a:tc>
                  <a:txBody>
                    <a:bodyPr/>
                    <a:lstStyle/>
                    <a:p>
                      <a:r>
                        <a:rPr lang="es-CO" sz="1600" dirty="0"/>
                        <a:t>SISTEMA DE ATENCION AL USUARIO</a:t>
                      </a:r>
                    </a:p>
                  </a:txBody>
                  <a:tcPr/>
                </a:tc>
                <a:tc>
                  <a:txBody>
                    <a:bodyPr/>
                    <a:lstStyle/>
                    <a:p>
                      <a:r>
                        <a:rPr lang="es-CO" sz="1600" dirty="0"/>
                        <a:t>*FORMATO DE TRAZABILIDAD</a:t>
                      </a:r>
                    </a:p>
                    <a:p>
                      <a:r>
                        <a:rPr lang="es-CO" sz="1600" dirty="0"/>
                        <a:t>*EL FORMATO DE ENCUESTA DE SATISFACCION DEBE TENER FECHA DE DILIGENCIAMIENTO</a:t>
                      </a:r>
                    </a:p>
                  </a:txBody>
                  <a:tcPr/>
                </a:tc>
                <a:tc>
                  <a:txBody>
                    <a:bodyPr/>
                    <a:lstStyle/>
                    <a:p>
                      <a:r>
                        <a:rPr lang="es-CO" sz="1600" dirty="0"/>
                        <a:t>27 NOVIEMBRE 2024</a:t>
                      </a:r>
                    </a:p>
                  </a:txBody>
                  <a:tcPr/>
                </a:tc>
                <a:extLst>
                  <a:ext uri="{0D108BD9-81ED-4DB2-BD59-A6C34878D82A}">
                    <a16:rowId xmlns:a16="http://schemas.microsoft.com/office/drawing/2014/main" val="2706336743"/>
                  </a:ext>
                </a:extLst>
              </a:tr>
              <a:tr h="1034985">
                <a:tc>
                  <a:txBody>
                    <a:bodyPr/>
                    <a:lstStyle/>
                    <a:p>
                      <a:r>
                        <a:rPr lang="es-CO" sz="1600" dirty="0"/>
                        <a:t>ALIANZA O ASOCIACION DE USUARIOS</a:t>
                      </a:r>
                    </a:p>
                  </a:txBody>
                  <a:tcPr/>
                </a:tc>
                <a:tc>
                  <a:txBody>
                    <a:bodyPr/>
                    <a:lstStyle/>
                    <a:p>
                      <a:r>
                        <a:rPr lang="es-CO" sz="1600" dirty="0"/>
                        <a:t>ACTA DE POSESION</a:t>
                      </a:r>
                    </a:p>
                    <a:p>
                      <a:r>
                        <a:rPr lang="es-CO" sz="1600" dirty="0"/>
                        <a:t>LIBRO DE REGISTRO</a:t>
                      </a:r>
                    </a:p>
                    <a:p>
                      <a:r>
                        <a:rPr lang="es-CO" sz="1600" dirty="0"/>
                        <a:t>NUMERO DE INTEGRANTES</a:t>
                      </a:r>
                    </a:p>
                    <a:p>
                      <a:r>
                        <a:rPr lang="es-CO" sz="1600" dirty="0"/>
                        <a:t>PERIOCIDAD DE LOS ENCUENTROS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27 NOVIEMBRE 2024</a:t>
                      </a:r>
                    </a:p>
                    <a:p>
                      <a:endParaRPr lang="es-CO" sz="1600" dirty="0"/>
                    </a:p>
                  </a:txBody>
                  <a:tcPr/>
                </a:tc>
                <a:extLst>
                  <a:ext uri="{0D108BD9-81ED-4DB2-BD59-A6C34878D82A}">
                    <a16:rowId xmlns:a16="http://schemas.microsoft.com/office/drawing/2014/main" val="4174363284"/>
                  </a:ext>
                </a:extLst>
              </a:tr>
              <a:tr h="561849">
                <a:tc>
                  <a:txBody>
                    <a:bodyPr/>
                    <a:lstStyle/>
                    <a:p>
                      <a:r>
                        <a:rPr lang="es-CO" sz="1600" dirty="0"/>
                        <a:t>COMITÉ DE ETICA HOSPITALARIA</a:t>
                      </a:r>
                    </a:p>
                  </a:txBody>
                  <a:tcPr/>
                </a:tc>
                <a:tc>
                  <a:txBody>
                    <a:bodyPr/>
                    <a:lstStyle/>
                    <a:p>
                      <a:r>
                        <a:rPr lang="es-CO" sz="1600" dirty="0"/>
                        <a:t>ANEXAR  ACTAS DE REUNION  AÑO 2024 A SEPTIEMBRE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27 NOVIEMBRE 2024</a:t>
                      </a:r>
                    </a:p>
                    <a:p>
                      <a:endParaRPr lang="es-CO" sz="1600" dirty="0"/>
                    </a:p>
                  </a:txBody>
                  <a:tcPr/>
                </a:tc>
                <a:extLst>
                  <a:ext uri="{0D108BD9-81ED-4DB2-BD59-A6C34878D82A}">
                    <a16:rowId xmlns:a16="http://schemas.microsoft.com/office/drawing/2014/main" val="3581580875"/>
                  </a:ext>
                </a:extLst>
              </a:tr>
              <a:tr h="1034985">
                <a:tc>
                  <a:txBody>
                    <a:bodyPr/>
                    <a:lstStyle/>
                    <a:p>
                      <a:r>
                        <a:rPr lang="es-CO" sz="1600" dirty="0"/>
                        <a:t>JUNTA DIRECTIVA ESE SANTIAGO DE TUNJA ACTUALIZADA</a:t>
                      </a:r>
                    </a:p>
                  </a:txBody>
                  <a:tcPr/>
                </a:tc>
                <a:tc>
                  <a:txBody>
                    <a:bodyPr/>
                    <a:lstStyle/>
                    <a:p>
                      <a:r>
                        <a:rPr lang="es-CO" sz="1600" dirty="0"/>
                        <a:t>ADJUNTAR EL ACTO ADMINISTRATIVO  DE CONFORMACION , NUMERO DE INTEGRANTES, TEMAS ABORDADOS, ACTAS, PERIOCIDAD ENCUENTROS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27 NOVIEMBRE 2024</a:t>
                      </a:r>
                    </a:p>
                    <a:p>
                      <a:endParaRPr lang="es-CO" sz="1600" dirty="0"/>
                    </a:p>
                  </a:txBody>
                  <a:tcPr/>
                </a:tc>
                <a:extLst>
                  <a:ext uri="{0D108BD9-81ED-4DB2-BD59-A6C34878D82A}">
                    <a16:rowId xmlns:a16="http://schemas.microsoft.com/office/drawing/2014/main" val="3986662880"/>
                  </a:ext>
                </a:extLst>
              </a:tr>
              <a:tr h="561849">
                <a:tc>
                  <a:txBody>
                    <a:bodyPr/>
                    <a:lstStyle/>
                    <a:p>
                      <a:r>
                        <a:rPr lang="es-CO" sz="1600" dirty="0"/>
                        <a:t>PLAN DE ACCION 2024 ESE SANTIAGO DE TUNJA.</a:t>
                      </a:r>
                    </a:p>
                  </a:txBody>
                  <a:tcPr/>
                </a:tc>
                <a:tc>
                  <a:txBody>
                    <a:bodyPr/>
                    <a:lstStyle/>
                    <a:p>
                      <a:r>
                        <a:rPr lang="es-CO" sz="1600" dirty="0"/>
                        <a:t>PLAN DE ACCION 2023 Y 2024 CARGADO EN PISIS (EVIDENCIA)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dirty="0"/>
                        <a:t>27 NOVIEMBRE 2024</a:t>
                      </a:r>
                    </a:p>
                    <a:p>
                      <a:endParaRPr lang="es-CO" sz="1600" dirty="0"/>
                    </a:p>
                  </a:txBody>
                  <a:tcPr/>
                </a:tc>
                <a:extLst>
                  <a:ext uri="{0D108BD9-81ED-4DB2-BD59-A6C34878D82A}">
                    <a16:rowId xmlns:a16="http://schemas.microsoft.com/office/drawing/2014/main" val="591887104"/>
                  </a:ext>
                </a:extLst>
              </a:tr>
            </a:tbl>
          </a:graphicData>
        </a:graphic>
      </p:graphicFrame>
    </p:spTree>
    <p:extLst>
      <p:ext uri="{BB962C8B-B14F-4D97-AF65-F5344CB8AC3E}">
        <p14:creationId xmlns:p14="http://schemas.microsoft.com/office/powerpoint/2010/main" val="3762785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516284" y="365125"/>
            <a:ext cx="9837516"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FORMATO DE TRAZABILIDAD</a:t>
            </a:r>
          </a:p>
        </p:txBody>
      </p:sp>
      <p:sp>
        <p:nvSpPr>
          <p:cNvPr id="15" name="CuadroTexto 14">
            <a:extLst>
              <a:ext uri="{FF2B5EF4-FFF2-40B4-BE49-F238E27FC236}">
                <a16:creationId xmlns:a16="http://schemas.microsoft.com/office/drawing/2014/main" id="{A061891D-074C-56F8-A2CF-402008ADD64E}"/>
              </a:ext>
            </a:extLst>
          </p:cNvPr>
          <p:cNvSpPr txBox="1"/>
          <p:nvPr/>
        </p:nvSpPr>
        <p:spPr>
          <a:xfrm>
            <a:off x="3050458" y="3105834"/>
            <a:ext cx="8303342" cy="646331"/>
          </a:xfrm>
          <a:prstGeom prst="rect">
            <a:avLst/>
          </a:prstGeom>
          <a:noFill/>
        </p:spPr>
        <p:txBody>
          <a:bodyPr wrap="square" rtlCol="0">
            <a:spAutoFit/>
          </a:bodyPr>
          <a:lstStyle/>
          <a:p>
            <a:endParaRPr lang="es-CO" dirty="0"/>
          </a:p>
          <a:p>
            <a:endParaRPr lang="es-CO" dirty="0"/>
          </a:p>
        </p:txBody>
      </p:sp>
      <p:graphicFrame>
        <p:nvGraphicFramePr>
          <p:cNvPr id="19" name="Tabla 18">
            <a:extLst>
              <a:ext uri="{FF2B5EF4-FFF2-40B4-BE49-F238E27FC236}">
                <a16:creationId xmlns:a16="http://schemas.microsoft.com/office/drawing/2014/main" id="{1387A976-6DE5-546C-E315-0C29A53E84B6}"/>
              </a:ext>
            </a:extLst>
          </p:cNvPr>
          <p:cNvGraphicFramePr>
            <a:graphicFrameLocks noGrp="1"/>
          </p:cNvGraphicFramePr>
          <p:nvPr>
            <p:extLst>
              <p:ext uri="{D42A27DB-BD31-4B8C-83A1-F6EECF244321}">
                <p14:modId xmlns:p14="http://schemas.microsoft.com/office/powerpoint/2010/main" val="160101714"/>
              </p:ext>
            </p:extLst>
          </p:nvPr>
        </p:nvGraphicFramePr>
        <p:xfrm>
          <a:off x="0" y="1551815"/>
          <a:ext cx="11813462" cy="2686152"/>
        </p:xfrm>
        <a:graphic>
          <a:graphicData uri="http://schemas.openxmlformats.org/drawingml/2006/table">
            <a:tbl>
              <a:tblPr/>
              <a:tblGrid>
                <a:gridCol w="241871">
                  <a:extLst>
                    <a:ext uri="{9D8B030D-6E8A-4147-A177-3AD203B41FA5}">
                      <a16:colId xmlns:a16="http://schemas.microsoft.com/office/drawing/2014/main" val="664272908"/>
                    </a:ext>
                  </a:extLst>
                </a:gridCol>
                <a:gridCol w="241871">
                  <a:extLst>
                    <a:ext uri="{9D8B030D-6E8A-4147-A177-3AD203B41FA5}">
                      <a16:colId xmlns:a16="http://schemas.microsoft.com/office/drawing/2014/main" val="1784217351"/>
                    </a:ext>
                  </a:extLst>
                </a:gridCol>
                <a:gridCol w="300254">
                  <a:extLst>
                    <a:ext uri="{9D8B030D-6E8A-4147-A177-3AD203B41FA5}">
                      <a16:colId xmlns:a16="http://schemas.microsoft.com/office/drawing/2014/main" val="2433081936"/>
                    </a:ext>
                  </a:extLst>
                </a:gridCol>
                <a:gridCol w="391998">
                  <a:extLst>
                    <a:ext uri="{9D8B030D-6E8A-4147-A177-3AD203B41FA5}">
                      <a16:colId xmlns:a16="http://schemas.microsoft.com/office/drawing/2014/main" val="1390944253"/>
                    </a:ext>
                  </a:extLst>
                </a:gridCol>
                <a:gridCol w="261332">
                  <a:extLst>
                    <a:ext uri="{9D8B030D-6E8A-4147-A177-3AD203B41FA5}">
                      <a16:colId xmlns:a16="http://schemas.microsoft.com/office/drawing/2014/main" val="1938097907"/>
                    </a:ext>
                  </a:extLst>
                </a:gridCol>
                <a:gridCol w="241871">
                  <a:extLst>
                    <a:ext uri="{9D8B030D-6E8A-4147-A177-3AD203B41FA5}">
                      <a16:colId xmlns:a16="http://schemas.microsoft.com/office/drawing/2014/main" val="3459555604"/>
                    </a:ext>
                  </a:extLst>
                </a:gridCol>
                <a:gridCol w="653330">
                  <a:extLst>
                    <a:ext uri="{9D8B030D-6E8A-4147-A177-3AD203B41FA5}">
                      <a16:colId xmlns:a16="http://schemas.microsoft.com/office/drawing/2014/main" val="3256271879"/>
                    </a:ext>
                  </a:extLst>
                </a:gridCol>
                <a:gridCol w="475402">
                  <a:extLst>
                    <a:ext uri="{9D8B030D-6E8A-4147-A177-3AD203B41FA5}">
                      <a16:colId xmlns:a16="http://schemas.microsoft.com/office/drawing/2014/main" val="1266959650"/>
                    </a:ext>
                  </a:extLst>
                </a:gridCol>
                <a:gridCol w="970265">
                  <a:extLst>
                    <a:ext uri="{9D8B030D-6E8A-4147-A177-3AD203B41FA5}">
                      <a16:colId xmlns:a16="http://schemas.microsoft.com/office/drawing/2014/main" val="2737107416"/>
                    </a:ext>
                  </a:extLst>
                </a:gridCol>
                <a:gridCol w="436480">
                  <a:extLst>
                    <a:ext uri="{9D8B030D-6E8A-4147-A177-3AD203B41FA5}">
                      <a16:colId xmlns:a16="http://schemas.microsoft.com/office/drawing/2014/main" val="4252407235"/>
                    </a:ext>
                  </a:extLst>
                </a:gridCol>
                <a:gridCol w="275233">
                  <a:extLst>
                    <a:ext uri="{9D8B030D-6E8A-4147-A177-3AD203B41FA5}">
                      <a16:colId xmlns:a16="http://schemas.microsoft.com/office/drawing/2014/main" val="889219271"/>
                    </a:ext>
                  </a:extLst>
                </a:gridCol>
                <a:gridCol w="323190">
                  <a:extLst>
                    <a:ext uri="{9D8B030D-6E8A-4147-A177-3AD203B41FA5}">
                      <a16:colId xmlns:a16="http://schemas.microsoft.com/office/drawing/2014/main" val="3069705583"/>
                    </a:ext>
                  </a:extLst>
                </a:gridCol>
                <a:gridCol w="333615">
                  <a:extLst>
                    <a:ext uri="{9D8B030D-6E8A-4147-A177-3AD203B41FA5}">
                      <a16:colId xmlns:a16="http://schemas.microsoft.com/office/drawing/2014/main" val="3560267204"/>
                    </a:ext>
                  </a:extLst>
                </a:gridCol>
                <a:gridCol w="1559652">
                  <a:extLst>
                    <a:ext uri="{9D8B030D-6E8A-4147-A177-3AD203B41FA5}">
                      <a16:colId xmlns:a16="http://schemas.microsoft.com/office/drawing/2014/main" val="2297106505"/>
                    </a:ext>
                  </a:extLst>
                </a:gridCol>
                <a:gridCol w="316934">
                  <a:extLst>
                    <a:ext uri="{9D8B030D-6E8A-4147-A177-3AD203B41FA5}">
                      <a16:colId xmlns:a16="http://schemas.microsoft.com/office/drawing/2014/main" val="643678796"/>
                    </a:ext>
                  </a:extLst>
                </a:gridCol>
                <a:gridCol w="436480">
                  <a:extLst>
                    <a:ext uri="{9D8B030D-6E8A-4147-A177-3AD203B41FA5}">
                      <a16:colId xmlns:a16="http://schemas.microsoft.com/office/drawing/2014/main" val="391753188"/>
                    </a:ext>
                  </a:extLst>
                </a:gridCol>
                <a:gridCol w="328055">
                  <a:extLst>
                    <a:ext uri="{9D8B030D-6E8A-4147-A177-3AD203B41FA5}">
                      <a16:colId xmlns:a16="http://schemas.microsoft.com/office/drawing/2014/main" val="1935331897"/>
                    </a:ext>
                  </a:extLst>
                </a:gridCol>
                <a:gridCol w="241871">
                  <a:extLst>
                    <a:ext uri="{9D8B030D-6E8A-4147-A177-3AD203B41FA5}">
                      <a16:colId xmlns:a16="http://schemas.microsoft.com/office/drawing/2014/main" val="3622171358"/>
                    </a:ext>
                  </a:extLst>
                </a:gridCol>
                <a:gridCol w="241871">
                  <a:extLst>
                    <a:ext uri="{9D8B030D-6E8A-4147-A177-3AD203B41FA5}">
                      <a16:colId xmlns:a16="http://schemas.microsoft.com/office/drawing/2014/main" val="1387778227"/>
                    </a:ext>
                  </a:extLst>
                </a:gridCol>
                <a:gridCol w="278014">
                  <a:extLst>
                    <a:ext uri="{9D8B030D-6E8A-4147-A177-3AD203B41FA5}">
                      <a16:colId xmlns:a16="http://schemas.microsoft.com/office/drawing/2014/main" val="292999081"/>
                    </a:ext>
                  </a:extLst>
                </a:gridCol>
                <a:gridCol w="266893">
                  <a:extLst>
                    <a:ext uri="{9D8B030D-6E8A-4147-A177-3AD203B41FA5}">
                      <a16:colId xmlns:a16="http://schemas.microsoft.com/office/drawing/2014/main" val="2764305929"/>
                    </a:ext>
                  </a:extLst>
                </a:gridCol>
                <a:gridCol w="308594">
                  <a:extLst>
                    <a:ext uri="{9D8B030D-6E8A-4147-A177-3AD203B41FA5}">
                      <a16:colId xmlns:a16="http://schemas.microsoft.com/office/drawing/2014/main" val="2614089268"/>
                    </a:ext>
                  </a:extLst>
                </a:gridCol>
                <a:gridCol w="298169">
                  <a:extLst>
                    <a:ext uri="{9D8B030D-6E8A-4147-A177-3AD203B41FA5}">
                      <a16:colId xmlns:a16="http://schemas.microsoft.com/office/drawing/2014/main" val="1385062868"/>
                    </a:ext>
                  </a:extLst>
                </a:gridCol>
                <a:gridCol w="531701">
                  <a:extLst>
                    <a:ext uri="{9D8B030D-6E8A-4147-A177-3AD203B41FA5}">
                      <a16:colId xmlns:a16="http://schemas.microsoft.com/office/drawing/2014/main" val="1894818559"/>
                    </a:ext>
                  </a:extLst>
                </a:gridCol>
                <a:gridCol w="261332">
                  <a:extLst>
                    <a:ext uri="{9D8B030D-6E8A-4147-A177-3AD203B41FA5}">
                      <a16:colId xmlns:a16="http://schemas.microsoft.com/office/drawing/2014/main" val="2226311196"/>
                    </a:ext>
                  </a:extLst>
                </a:gridCol>
                <a:gridCol w="241871">
                  <a:extLst>
                    <a:ext uri="{9D8B030D-6E8A-4147-A177-3AD203B41FA5}">
                      <a16:colId xmlns:a16="http://schemas.microsoft.com/office/drawing/2014/main" val="1753104625"/>
                    </a:ext>
                  </a:extLst>
                </a:gridCol>
                <a:gridCol w="256468">
                  <a:extLst>
                    <a:ext uri="{9D8B030D-6E8A-4147-A177-3AD203B41FA5}">
                      <a16:colId xmlns:a16="http://schemas.microsoft.com/office/drawing/2014/main" val="2967430781"/>
                    </a:ext>
                  </a:extLst>
                </a:gridCol>
                <a:gridCol w="341956">
                  <a:extLst>
                    <a:ext uri="{9D8B030D-6E8A-4147-A177-3AD203B41FA5}">
                      <a16:colId xmlns:a16="http://schemas.microsoft.com/office/drawing/2014/main" val="3694004857"/>
                    </a:ext>
                  </a:extLst>
                </a:gridCol>
                <a:gridCol w="331530">
                  <a:extLst>
                    <a:ext uri="{9D8B030D-6E8A-4147-A177-3AD203B41FA5}">
                      <a16:colId xmlns:a16="http://schemas.microsoft.com/office/drawing/2014/main" val="3197086595"/>
                    </a:ext>
                  </a:extLst>
                </a:gridCol>
                <a:gridCol w="425359">
                  <a:extLst>
                    <a:ext uri="{9D8B030D-6E8A-4147-A177-3AD203B41FA5}">
                      <a16:colId xmlns:a16="http://schemas.microsoft.com/office/drawing/2014/main" val="3788318737"/>
                    </a:ext>
                  </a:extLst>
                </a:gridCol>
              </a:tblGrid>
              <a:tr h="0">
                <a:tc>
                  <a:txBody>
                    <a:bodyPr/>
                    <a:lstStyle/>
                    <a:p>
                      <a:pPr algn="ctr" fontAlgn="ctr"/>
                      <a:r>
                        <a:rPr lang="es-CO" sz="800" b="1" i="0" u="none" strike="noStrike">
                          <a:solidFill>
                            <a:srgbClr val="0D0D0D"/>
                          </a:solidFill>
                          <a:effectLst/>
                          <a:latin typeface="Calibri" panose="020F0502020204030204" pitchFamily="34" charset="0"/>
                        </a:rPr>
                        <a:t>DEPARTAMENTO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MUNICIPIO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CODIGO DIVIPOLA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CONSECUTIVO (N° de Radicado)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CANAL DE INGRESO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MES</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FECHA DE RADICACION INGRESO</a:t>
                      </a:r>
                      <a:br>
                        <a:rPr lang="es-CO" sz="800" b="1" i="0" u="none" strike="noStrike">
                          <a:solidFill>
                            <a:srgbClr val="0D0D0D"/>
                          </a:solidFill>
                          <a:effectLst/>
                          <a:latin typeface="Calibri" panose="020F0502020204030204" pitchFamily="34" charset="0"/>
                        </a:rPr>
                      </a:br>
                      <a:r>
                        <a:rPr lang="es-CO" sz="800" b="1" i="0" u="none" strike="noStrike">
                          <a:solidFill>
                            <a:srgbClr val="0D0D0D"/>
                          </a:solidFill>
                          <a:effectLst/>
                          <a:latin typeface="Calibri" panose="020F0502020204030204" pitchFamily="34" charset="0"/>
                        </a:rPr>
                        <a:t>(DD/MM/AAAA)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FECHA DE</a:t>
                      </a:r>
                      <a:br>
                        <a:rPr lang="es-CO" sz="800" b="1" i="0" u="none" strike="noStrike">
                          <a:solidFill>
                            <a:srgbClr val="0D0D0D"/>
                          </a:solidFill>
                          <a:effectLst/>
                          <a:latin typeface="Calibri" panose="020F0502020204030204" pitchFamily="34" charset="0"/>
                        </a:rPr>
                      </a:br>
                      <a:r>
                        <a:rPr lang="es-CO" sz="800" b="1" i="0" u="none" strike="noStrike">
                          <a:solidFill>
                            <a:srgbClr val="0D0D0D"/>
                          </a:solidFill>
                          <a:effectLst/>
                          <a:latin typeface="Calibri" panose="020F0502020204030204" pitchFamily="34" charset="0"/>
                        </a:rPr>
                        <a:t>RESPUESTA</a:t>
                      </a:r>
                      <a:br>
                        <a:rPr lang="es-CO" sz="800" b="1" i="0" u="none" strike="noStrike">
                          <a:solidFill>
                            <a:srgbClr val="0D0D0D"/>
                          </a:solidFill>
                          <a:effectLst/>
                          <a:latin typeface="Calibri" panose="020F0502020204030204" pitchFamily="34" charset="0"/>
                        </a:rPr>
                      </a:br>
                      <a:r>
                        <a:rPr lang="es-CO" sz="800" b="1" i="0" u="none" strike="noStrike">
                          <a:solidFill>
                            <a:srgbClr val="0D0D0D"/>
                          </a:solidFill>
                          <a:effectLst/>
                          <a:latin typeface="Calibri" panose="020F0502020204030204" pitchFamily="34" charset="0"/>
                        </a:rPr>
                        <a:t>dd/mm/aa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es-CO" sz="800" b="1" i="0" u="none" strike="noStrike">
                          <a:solidFill>
                            <a:srgbClr val="0D0D0D"/>
                          </a:solidFill>
                          <a:effectLst/>
                          <a:latin typeface="Calibri" panose="020F0502020204030204" pitchFamily="34" charset="0"/>
                        </a:rPr>
                        <a:t>TIEMPO TRANSCURRIDO ENTRE LA RADICACIÓN Y LA RESPUESTA (DIAS HABILES)</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dirty="0">
                          <a:solidFill>
                            <a:srgbClr val="0D0D0D"/>
                          </a:solidFill>
                          <a:effectLst/>
                          <a:latin typeface="Calibri" panose="020F0502020204030204" pitchFamily="34" charset="0"/>
                        </a:rPr>
                        <a:t>DIAS HABILES CORRIDOS A HOY</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s-CO" sz="800" b="1" i="0" u="none" strike="noStrike">
                          <a:solidFill>
                            <a:srgbClr val="0D0D0D"/>
                          </a:solidFill>
                          <a:effectLst/>
                          <a:latin typeface="Calibri" panose="020F0502020204030204" pitchFamily="34" charset="0"/>
                        </a:rPr>
                        <a:t>ESTADO DE LA PQRD</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s-CO" sz="800" b="1" i="0" u="none" strike="noStrike">
                          <a:solidFill>
                            <a:srgbClr val="0D0D0D"/>
                          </a:solidFill>
                          <a:effectLst/>
                          <a:latin typeface="Calibri" panose="020F0502020204030204" pitchFamily="34" charset="0"/>
                        </a:rPr>
                        <a:t>AREA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PROCESO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dirty="0">
                          <a:solidFill>
                            <a:srgbClr val="0D0D0D"/>
                          </a:solidFill>
                          <a:effectLst/>
                          <a:latin typeface="Calibri" panose="020F0502020204030204" pitchFamily="34" charset="0"/>
                        </a:rPr>
                        <a:t>CAUSA GENERICA (Nota: palabra clave motivo de la queja) ejemplo: nombre de especialidad, nombre de la persona, o </a:t>
                      </a:r>
                      <a:r>
                        <a:rPr lang="es-CO" sz="800" b="1" i="0" u="none" strike="noStrike" dirty="0" err="1">
                          <a:solidFill>
                            <a:srgbClr val="0D0D0D"/>
                          </a:solidFill>
                          <a:effectLst/>
                          <a:latin typeface="Calibri" panose="020F0502020204030204" pitchFamily="34" charset="0"/>
                        </a:rPr>
                        <a:t>infrastructura</a:t>
                      </a:r>
                      <a:endParaRPr lang="es-CO" sz="800" b="1" i="0" u="none" strike="noStrike" dirty="0">
                        <a:solidFill>
                          <a:srgbClr val="0D0D0D"/>
                        </a:solidFill>
                        <a:effectLst/>
                        <a:latin typeface="Calibri" panose="020F0502020204030204" pitchFamily="34" charset="0"/>
                      </a:endParaRP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es-CO" sz="800" b="1" i="0" u="none" strike="noStrike">
                          <a:solidFill>
                            <a:srgbClr val="0D0D0D"/>
                          </a:solidFill>
                          <a:effectLst/>
                          <a:latin typeface="Calibri" panose="020F0502020204030204" pitchFamily="34" charset="0"/>
                        </a:rPr>
                        <a:t>TIPO DE IDENTIFICACIÓN</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N° DE IDENTIFICACION (Obligatorio)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es-CO" sz="800" b="1" i="0" u="none" strike="noStrike">
                          <a:solidFill>
                            <a:srgbClr val="0D0D0D"/>
                          </a:solidFill>
                          <a:effectLst/>
                          <a:latin typeface="Calibri" panose="020F0502020204030204" pitchFamily="34" charset="0"/>
                        </a:rPr>
                        <a:t>NOMBRE DE USUARIO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800" b="1" i="0" u="none" strike="noStrike">
                          <a:solidFill>
                            <a:srgbClr val="0D0D0D"/>
                          </a:solidFill>
                          <a:effectLst/>
                          <a:latin typeface="Calibri" panose="020F0502020204030204" pitchFamily="34" charset="0"/>
                        </a:rPr>
                        <a:t>DIRECCION</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TELEFONO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PUNTO DE ATENCION</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TIPO DE AFILIACION</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5B9BD5"/>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l" fontAlgn="ctr"/>
                      <a:r>
                        <a:rPr lang="es-CO" sz="800" b="1" i="0" u="none" strike="noStrike">
                          <a:solidFill>
                            <a:srgbClr val="0D0D0D"/>
                          </a:solidFill>
                          <a:effectLst/>
                          <a:latin typeface="Arial" panose="020B0604020202020204" pitchFamily="34" charset="0"/>
                        </a:rPr>
                        <a:t>correo electrónico</a:t>
                      </a:r>
                    </a:p>
                  </a:txBody>
                  <a:tcPr marL="1956" marR="1956" marT="1956" marB="0" anchor="ctr">
                    <a:lnL w="6350" cap="flat" cmpd="sng" algn="ctr">
                      <a:solidFill>
                        <a:srgbClr val="5B9BD5"/>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5B9BD5"/>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AA84F"/>
                    </a:solidFill>
                  </a:tcPr>
                </a:tc>
                <a:tc>
                  <a:txBody>
                    <a:bodyPr/>
                    <a:lstStyle/>
                    <a:p>
                      <a:pPr algn="ctr" fontAlgn="ctr"/>
                      <a:r>
                        <a:rPr lang="es-CO" sz="800" b="1" i="0" u="none" strike="noStrike">
                          <a:solidFill>
                            <a:srgbClr val="0D0D0D"/>
                          </a:solidFill>
                          <a:effectLst/>
                          <a:latin typeface="Calibri" panose="020F0502020204030204" pitchFamily="34" charset="0"/>
                        </a:rPr>
                        <a:t>RESUMEN QUEJA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ctr"/>
                      <a:r>
                        <a:rPr lang="es-CO" sz="800" b="1" i="0" u="none" strike="noStrike">
                          <a:solidFill>
                            <a:srgbClr val="0D0D0D"/>
                          </a:solidFill>
                          <a:effectLst/>
                          <a:latin typeface="Calibri" panose="020F0502020204030204" pitchFamily="34" charset="0"/>
                        </a:rPr>
                        <a:t>RESUMEN DE RESPUESTA DE LA UT Prestador</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es-CO" sz="800" b="1" i="0" u="none" strike="noStrike">
                          <a:solidFill>
                            <a:srgbClr val="0D0D0D"/>
                          </a:solidFill>
                          <a:effectLst/>
                          <a:latin typeface="Calibri" panose="020F0502020204030204" pitchFamily="34" charset="0"/>
                        </a:rPr>
                        <a:t>N° DE RADICACIÓN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es-CO" sz="800" b="1" i="0" u="none" strike="noStrike">
                          <a:solidFill>
                            <a:srgbClr val="0D0D0D"/>
                          </a:solidFill>
                          <a:effectLst/>
                          <a:latin typeface="Calibri" panose="020F0502020204030204" pitchFamily="34" charset="0"/>
                        </a:rPr>
                        <a:t>TIPO DE PQRSF</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es-CO" sz="800" b="1" i="0" u="none" strike="noStrike">
                          <a:solidFill>
                            <a:srgbClr val="0D0D0D"/>
                          </a:solidFill>
                          <a:effectLst/>
                          <a:latin typeface="Calibri" panose="020F0502020204030204" pitchFamily="34" charset="0"/>
                        </a:rPr>
                        <a:t>EPS DEL USUARIO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s-CO" sz="800" b="1" i="0" u="none" strike="noStrike">
                          <a:solidFill>
                            <a:srgbClr val="0D0D0D"/>
                          </a:solidFill>
                          <a:effectLst/>
                          <a:latin typeface="Calibri" panose="020F0502020204030204" pitchFamily="34" charset="0"/>
                        </a:rPr>
                        <a:t>FUNCIONARIO QUE RADICÓ</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ctr"/>
                      <a:r>
                        <a:rPr lang="es-CO" sz="800" b="1" i="0" u="none" strike="noStrike">
                          <a:solidFill>
                            <a:srgbClr val="0D0D0D"/>
                          </a:solidFill>
                          <a:effectLst/>
                          <a:latin typeface="Calibri" panose="020F0502020204030204" pitchFamily="34" charset="0"/>
                        </a:rPr>
                        <a:t>FUNCIONARIO QUE CERRÓ</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ctr"/>
                      <a:r>
                        <a:rPr lang="es-CO" sz="800" b="1" i="0" u="none" strike="noStrike">
                          <a:solidFill>
                            <a:srgbClr val="0D0D0D"/>
                          </a:solidFill>
                          <a:effectLst/>
                          <a:latin typeface="Calibri" panose="020F0502020204030204" pitchFamily="34" charset="0"/>
                        </a:rPr>
                        <a:t># CONSECUTIVO COMUNICACIONES</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1742931774"/>
                  </a:ext>
                </a:extLst>
              </a:tr>
              <a:tr h="530270">
                <a:tc>
                  <a:txBody>
                    <a:bodyPr/>
                    <a:lstStyle/>
                    <a:p>
                      <a:pPr algn="ctr" fontAlgn="ctr"/>
                      <a:r>
                        <a:rPr lang="es-CO" sz="800" b="0" i="0" u="none" strike="noStrike">
                          <a:solidFill>
                            <a:srgbClr val="000000"/>
                          </a:solidFill>
                          <a:effectLst/>
                          <a:latin typeface="Calibri" panose="020F0502020204030204" pitchFamily="34" charset="0"/>
                        </a:rPr>
                        <a:t>BOYACÁ</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TUNJA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15001</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1</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1" i="0" u="none" strike="noStrike">
                          <a:solidFill>
                            <a:srgbClr val="000000"/>
                          </a:solidFill>
                          <a:effectLst/>
                          <a:latin typeface="Calibri" panose="020F0502020204030204" pitchFamily="34" charset="0"/>
                        </a:rPr>
                        <a:t>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5B9BD5"/>
                      </a:solidFill>
                      <a:prstDash val="solid"/>
                      <a:round/>
                      <a:headEnd type="none" w="med" len="med"/>
                      <a:tailEnd type="none" w="med" len="med"/>
                    </a:lnB>
                    <a:solidFill>
                      <a:srgbClr val="DDEBF7"/>
                    </a:solidFill>
                  </a:tcPr>
                </a:tc>
                <a:tc>
                  <a:txBody>
                    <a:bodyPr/>
                    <a:lstStyle/>
                    <a:p>
                      <a:pPr algn="ctr" fontAlgn="b"/>
                      <a:r>
                        <a:rPr lang="es-CO" sz="800" b="0" i="0" u="none" strike="noStrike">
                          <a:solidFill>
                            <a:srgbClr val="000000"/>
                          </a:solidFill>
                          <a:effectLst/>
                          <a:latin typeface="Calibri" panose="020F0502020204030204" pitchFamily="34" charset="0"/>
                        </a:rPr>
                        <a:t>OCTUBRE</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800" b="0" i="0" u="none" strike="noStrike">
                          <a:solidFill>
                            <a:srgbClr val="000000"/>
                          </a:solidFill>
                          <a:effectLst/>
                          <a:latin typeface="Calibri" panose="020F0502020204030204" pitchFamily="34" charset="0"/>
                        </a:rPr>
                        <a:t>01/10/2024</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s-CO" sz="800" b="0" i="0" u="none" strike="noStrike">
                          <a:solidFill>
                            <a:srgbClr val="000000"/>
                          </a:solidFill>
                          <a:effectLst/>
                          <a:latin typeface="Calibri" panose="020F0502020204030204" pitchFamily="34" charset="0"/>
                        </a:rPr>
                        <a:t>02/10/2024</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1" i="0" u="none" strike="noStrike">
                          <a:solidFill>
                            <a:srgbClr val="000000"/>
                          </a:solidFill>
                          <a:effectLst/>
                          <a:latin typeface="Calibri" panose="020F0502020204030204" pitchFamily="34" charset="0"/>
                        </a:rPr>
                        <a:t>2</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800" b="1" i="0" u="none" strike="noStrike">
                          <a:solidFill>
                            <a:srgbClr val="000000"/>
                          </a:solidFill>
                          <a:effectLst/>
                          <a:latin typeface="Calibri" panose="020F0502020204030204" pitchFamily="34" charset="0"/>
                        </a:rPr>
                        <a:t>15</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800" b="0" i="0" u="none" strike="noStrike">
                          <a:solidFill>
                            <a:srgbClr val="000000"/>
                          </a:solidFill>
                          <a:effectLst/>
                          <a:latin typeface="Calibri" panose="020F0502020204030204" pitchFamily="34" charset="0"/>
                        </a:rPr>
                        <a:t>Cerrada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s-CO" sz="800" b="0" i="0" u="none" strike="noStrike">
                          <a:solidFill>
                            <a:srgbClr val="000000"/>
                          </a:solidFill>
                          <a:effectLst/>
                          <a:latin typeface="Calibri" panose="020F0502020204030204" pitchFamily="34" charset="0"/>
                        </a:rPr>
                        <a:t>FACTURACIÓN</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s-CO" sz="800" b="0" i="0" u="none" strike="noStrike">
                          <a:solidFill>
                            <a:srgbClr val="000000"/>
                          </a:solidFill>
                          <a:effectLst/>
                          <a:latin typeface="Calibri" panose="020F0502020204030204" pitchFamily="34" charset="0"/>
                        </a:rPr>
                        <a:t>URGENCIAS</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s-CO" sz="800" b="0" i="0" u="none" strike="noStrike" dirty="0">
                          <a:solidFill>
                            <a:srgbClr val="000000"/>
                          </a:solidFill>
                          <a:effectLst/>
                          <a:latin typeface="Calibri" panose="020F0502020204030204" pitchFamily="34" charset="0"/>
                        </a:rPr>
                        <a:t>INADECUADA ATENCIÓN POR PARTE DEL PERSONAL DE URGENCIAS</a:t>
                      </a:r>
                    </a:p>
                  </a:txBody>
                  <a:tcPr marL="1956" marR="1956" marT="19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Cédula de ciudadanía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1234556788</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PEPITO PEREZ</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CENTRO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333333"/>
                          </a:solidFill>
                          <a:effectLst/>
                          <a:latin typeface="Calibri" panose="020F0502020204030204" pitchFamily="34" charset="0"/>
                        </a:rPr>
                        <a:t>1234567</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HOSPITAL METROPOLITANO DE TUNJA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BENEFICIARIO</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sng" strike="noStrike">
                          <a:solidFill>
                            <a:srgbClr val="0563C1"/>
                          </a:solidFill>
                          <a:effectLst/>
                          <a:latin typeface="Calibri" panose="020F0502020204030204" pitchFamily="34" charset="0"/>
                          <a:hlinkClick r:id="rId2"/>
                        </a:rPr>
                        <a:t>XXXX@GMAIL.COM</a:t>
                      </a:r>
                      <a:endParaRPr lang="es-CO" sz="800" b="0" i="0" u="sng" strike="noStrike">
                        <a:solidFill>
                          <a:srgbClr val="0563C1"/>
                        </a:solidFill>
                        <a:effectLst/>
                        <a:latin typeface="Calibri" panose="020F0502020204030204" pitchFamily="34" charset="0"/>
                      </a:endParaRP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LA SEÑORA QUE ESTABA EN FACTURACIÓN DE URGENCIAS EL 1 DE OCTUBRE E GROSERA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SE GENERA VERIFICACIÓN DE LO OCURRIDO A TRAVÉS DE UN LLAMADO A DESCARGOS</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3011</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QUEJA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SANITAS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FERNANDA FAGUA </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a:solidFill>
                            <a:srgbClr val="000000"/>
                          </a:solidFill>
                          <a:effectLst/>
                          <a:latin typeface="Calibri" panose="020F0502020204030204" pitchFamily="34" charset="0"/>
                        </a:rPr>
                        <a:t>FERNANDA FAGUA</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800" b="0" i="0" u="none" strike="noStrike" dirty="0">
                          <a:solidFill>
                            <a:srgbClr val="000000"/>
                          </a:solidFill>
                          <a:effectLst/>
                          <a:latin typeface="Calibri" panose="020F0502020204030204" pitchFamily="34" charset="0"/>
                        </a:rPr>
                        <a:t>509</a:t>
                      </a:r>
                    </a:p>
                  </a:txBody>
                  <a:tcPr marL="1956" marR="1956" marT="1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67019051"/>
                  </a:ext>
                </a:extLst>
              </a:tr>
            </a:tbl>
          </a:graphicData>
        </a:graphic>
      </p:graphicFrame>
      <p:sp>
        <p:nvSpPr>
          <p:cNvPr id="20" name="CuadroTexto 19">
            <a:extLst>
              <a:ext uri="{FF2B5EF4-FFF2-40B4-BE49-F238E27FC236}">
                <a16:creationId xmlns:a16="http://schemas.microsoft.com/office/drawing/2014/main" id="{3AB7286D-9B70-4403-59A6-E89313A41779}"/>
              </a:ext>
            </a:extLst>
          </p:cNvPr>
          <p:cNvSpPr txBox="1"/>
          <p:nvPr/>
        </p:nvSpPr>
        <p:spPr>
          <a:xfrm>
            <a:off x="3050458" y="4813350"/>
            <a:ext cx="5766620" cy="369332"/>
          </a:xfrm>
          <a:prstGeom prst="rect">
            <a:avLst/>
          </a:prstGeom>
          <a:noFill/>
        </p:spPr>
        <p:txBody>
          <a:bodyPr wrap="square" rtlCol="0">
            <a:spAutoFit/>
          </a:bodyPr>
          <a:lstStyle/>
          <a:p>
            <a:r>
              <a:rPr lang="es-CO" dirty="0">
                <a:hlinkClick r:id="rId3"/>
              </a:rPr>
              <a:t>../../../PQRD/2024 BASE RADICACIÓN PQRDSF 2024.xlsx</a:t>
            </a:r>
            <a:endParaRPr lang="es-CO" dirty="0"/>
          </a:p>
        </p:txBody>
      </p:sp>
    </p:spTree>
    <p:extLst>
      <p:ext uri="{BB962C8B-B14F-4D97-AF65-F5344CB8AC3E}">
        <p14:creationId xmlns:p14="http://schemas.microsoft.com/office/powerpoint/2010/main" val="383406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177242" y="191729"/>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SEGUIMIENTO ENCUESTA DE SATISFACCIÓN</a:t>
            </a:r>
          </a:p>
        </p:txBody>
      </p:sp>
      <p:pic>
        <p:nvPicPr>
          <p:cNvPr id="3" name="Imagen 2">
            <a:extLst>
              <a:ext uri="{FF2B5EF4-FFF2-40B4-BE49-F238E27FC236}">
                <a16:creationId xmlns:a16="http://schemas.microsoft.com/office/drawing/2014/main" id="{AFED3439-A105-F0B4-491C-F5935911AE10}"/>
              </a:ext>
            </a:extLst>
          </p:cNvPr>
          <p:cNvPicPr>
            <a:picLocks noChangeAspect="1"/>
          </p:cNvPicPr>
          <p:nvPr/>
        </p:nvPicPr>
        <p:blipFill>
          <a:blip r:embed="rId2"/>
          <a:stretch>
            <a:fillRect/>
          </a:stretch>
        </p:blipFill>
        <p:spPr>
          <a:xfrm>
            <a:off x="125698" y="1224116"/>
            <a:ext cx="3812122" cy="4861213"/>
          </a:xfrm>
          <a:prstGeom prst="rect">
            <a:avLst/>
          </a:prstGeom>
        </p:spPr>
      </p:pic>
      <p:pic>
        <p:nvPicPr>
          <p:cNvPr id="4" name="Imagen 3">
            <a:extLst>
              <a:ext uri="{FF2B5EF4-FFF2-40B4-BE49-F238E27FC236}">
                <a16:creationId xmlns:a16="http://schemas.microsoft.com/office/drawing/2014/main" id="{AD1FA1D7-13EC-9821-4DB4-C174B2F1621F}"/>
              </a:ext>
            </a:extLst>
          </p:cNvPr>
          <p:cNvPicPr>
            <a:picLocks noChangeAspect="1"/>
          </p:cNvPicPr>
          <p:nvPr/>
        </p:nvPicPr>
        <p:blipFill>
          <a:blip r:embed="rId3"/>
          <a:stretch>
            <a:fillRect/>
          </a:stretch>
        </p:blipFill>
        <p:spPr>
          <a:xfrm>
            <a:off x="4144296" y="1336727"/>
            <a:ext cx="4866969" cy="4748602"/>
          </a:xfrm>
          <a:prstGeom prst="rect">
            <a:avLst/>
          </a:prstGeom>
        </p:spPr>
      </p:pic>
      <p:pic>
        <p:nvPicPr>
          <p:cNvPr id="6" name="Imagen 5">
            <a:extLst>
              <a:ext uri="{FF2B5EF4-FFF2-40B4-BE49-F238E27FC236}">
                <a16:creationId xmlns:a16="http://schemas.microsoft.com/office/drawing/2014/main" id="{84E6F9F3-C64F-1B37-5A0A-C34E187BE082}"/>
              </a:ext>
            </a:extLst>
          </p:cNvPr>
          <p:cNvPicPr>
            <a:picLocks noChangeAspect="1"/>
          </p:cNvPicPr>
          <p:nvPr/>
        </p:nvPicPr>
        <p:blipFill>
          <a:blip r:embed="rId4"/>
          <a:stretch>
            <a:fillRect/>
          </a:stretch>
        </p:blipFill>
        <p:spPr>
          <a:xfrm>
            <a:off x="8607468" y="2728658"/>
            <a:ext cx="3458834" cy="1401092"/>
          </a:xfrm>
          <a:prstGeom prst="rect">
            <a:avLst/>
          </a:prstGeom>
        </p:spPr>
      </p:pic>
      <p:sp>
        <p:nvSpPr>
          <p:cNvPr id="7" name="CuadroTexto 6">
            <a:extLst>
              <a:ext uri="{FF2B5EF4-FFF2-40B4-BE49-F238E27FC236}">
                <a16:creationId xmlns:a16="http://schemas.microsoft.com/office/drawing/2014/main" id="{B1A0860C-E544-8226-3DD5-5D3AE69C67C2}"/>
              </a:ext>
            </a:extLst>
          </p:cNvPr>
          <p:cNvSpPr txBox="1"/>
          <p:nvPr/>
        </p:nvSpPr>
        <p:spPr>
          <a:xfrm>
            <a:off x="9127517" y="2095624"/>
            <a:ext cx="2418735" cy="368709"/>
          </a:xfrm>
          <a:prstGeom prst="rect">
            <a:avLst/>
          </a:prstGeom>
          <a:noFill/>
        </p:spPr>
        <p:txBody>
          <a:bodyPr wrap="square" rtlCol="0">
            <a:spAutoFit/>
          </a:bodyPr>
          <a:lstStyle/>
          <a:p>
            <a:r>
              <a:rPr lang="es-CO" dirty="0"/>
              <a:t>Se agregó:</a:t>
            </a:r>
          </a:p>
        </p:txBody>
      </p:sp>
    </p:spTree>
    <p:extLst>
      <p:ext uri="{BB962C8B-B14F-4D97-AF65-F5344CB8AC3E}">
        <p14:creationId xmlns:p14="http://schemas.microsoft.com/office/powerpoint/2010/main" val="3450231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177242" y="191729"/>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ASOCIACIÓN DE USUARIOS</a:t>
            </a:r>
          </a:p>
        </p:txBody>
      </p:sp>
      <p:pic>
        <p:nvPicPr>
          <p:cNvPr id="2" name="Imagen 1">
            <a:extLst>
              <a:ext uri="{FF2B5EF4-FFF2-40B4-BE49-F238E27FC236}">
                <a16:creationId xmlns:a16="http://schemas.microsoft.com/office/drawing/2014/main" id="{BFF151A7-D91D-7361-E579-D77231D3230A}"/>
              </a:ext>
            </a:extLst>
          </p:cNvPr>
          <p:cNvPicPr>
            <a:picLocks noChangeAspect="1"/>
          </p:cNvPicPr>
          <p:nvPr/>
        </p:nvPicPr>
        <p:blipFill>
          <a:blip r:embed="rId2"/>
          <a:stretch>
            <a:fillRect/>
          </a:stretch>
        </p:blipFill>
        <p:spPr>
          <a:xfrm>
            <a:off x="1177242" y="1010264"/>
            <a:ext cx="4268990" cy="5007078"/>
          </a:xfrm>
          <a:prstGeom prst="rect">
            <a:avLst/>
          </a:prstGeom>
        </p:spPr>
      </p:pic>
      <p:sp>
        <p:nvSpPr>
          <p:cNvPr id="8" name="CuadroTexto 7">
            <a:extLst>
              <a:ext uri="{FF2B5EF4-FFF2-40B4-BE49-F238E27FC236}">
                <a16:creationId xmlns:a16="http://schemas.microsoft.com/office/drawing/2014/main" id="{67EEE908-770A-03F9-EBE3-0209A45DDF8F}"/>
              </a:ext>
            </a:extLst>
          </p:cNvPr>
          <p:cNvSpPr txBox="1"/>
          <p:nvPr/>
        </p:nvSpPr>
        <p:spPr>
          <a:xfrm>
            <a:off x="6096000" y="2993923"/>
            <a:ext cx="5083277" cy="646331"/>
          </a:xfrm>
          <a:prstGeom prst="rect">
            <a:avLst/>
          </a:prstGeom>
          <a:noFill/>
        </p:spPr>
        <p:txBody>
          <a:bodyPr wrap="square" rtlCol="0">
            <a:spAutoFit/>
          </a:bodyPr>
          <a:lstStyle/>
          <a:p>
            <a:r>
              <a:rPr lang="es-CO" dirty="0">
                <a:hlinkClick r:id="rId3"/>
              </a:rPr>
              <a:t>../../../ASOCIACIÓN DE USUARIOS/Acta de posesión asociación de usuarios.pdf</a:t>
            </a:r>
            <a:endParaRPr lang="es-CO" dirty="0"/>
          </a:p>
        </p:txBody>
      </p:sp>
    </p:spTree>
    <p:extLst>
      <p:ext uri="{BB962C8B-B14F-4D97-AF65-F5344CB8AC3E}">
        <p14:creationId xmlns:p14="http://schemas.microsoft.com/office/powerpoint/2010/main" val="3025571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177242" y="37242"/>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ASOCIACIÓN DE USUARIOS</a:t>
            </a:r>
          </a:p>
        </p:txBody>
      </p:sp>
      <p:sp>
        <p:nvSpPr>
          <p:cNvPr id="3" name="CuadroTexto 2">
            <a:extLst>
              <a:ext uri="{FF2B5EF4-FFF2-40B4-BE49-F238E27FC236}">
                <a16:creationId xmlns:a16="http://schemas.microsoft.com/office/drawing/2014/main" id="{77BBB9E8-E4DC-757D-0E34-08F58A9A9F28}"/>
              </a:ext>
            </a:extLst>
          </p:cNvPr>
          <p:cNvSpPr txBox="1"/>
          <p:nvPr/>
        </p:nvSpPr>
        <p:spPr>
          <a:xfrm>
            <a:off x="2757949" y="963294"/>
            <a:ext cx="1361719" cy="369332"/>
          </a:xfrm>
          <a:prstGeom prst="rect">
            <a:avLst/>
          </a:prstGeom>
          <a:noFill/>
        </p:spPr>
        <p:txBody>
          <a:bodyPr wrap="none" rtlCol="0">
            <a:spAutoFit/>
          </a:bodyPr>
          <a:lstStyle/>
          <a:p>
            <a:r>
              <a:rPr lang="es-CO" dirty="0"/>
              <a:t>Integrantes: </a:t>
            </a:r>
          </a:p>
        </p:txBody>
      </p:sp>
      <p:pic>
        <p:nvPicPr>
          <p:cNvPr id="4" name="Imagen 3">
            <a:extLst>
              <a:ext uri="{FF2B5EF4-FFF2-40B4-BE49-F238E27FC236}">
                <a16:creationId xmlns:a16="http://schemas.microsoft.com/office/drawing/2014/main" id="{43BD8D3A-23BF-F582-DEBA-96625D82FC1B}"/>
              </a:ext>
            </a:extLst>
          </p:cNvPr>
          <p:cNvPicPr>
            <a:picLocks noChangeAspect="1"/>
          </p:cNvPicPr>
          <p:nvPr/>
        </p:nvPicPr>
        <p:blipFill>
          <a:blip r:embed="rId2"/>
          <a:stretch>
            <a:fillRect/>
          </a:stretch>
        </p:blipFill>
        <p:spPr>
          <a:xfrm>
            <a:off x="263117" y="1332626"/>
            <a:ext cx="5662761" cy="4979684"/>
          </a:xfrm>
          <a:prstGeom prst="rect">
            <a:avLst/>
          </a:prstGeom>
        </p:spPr>
      </p:pic>
      <p:pic>
        <p:nvPicPr>
          <p:cNvPr id="7" name="Imagen 6">
            <a:extLst>
              <a:ext uri="{FF2B5EF4-FFF2-40B4-BE49-F238E27FC236}">
                <a16:creationId xmlns:a16="http://schemas.microsoft.com/office/drawing/2014/main" id="{AD01A145-28FF-1C30-B79A-442204FB8FC3}"/>
              </a:ext>
            </a:extLst>
          </p:cNvPr>
          <p:cNvPicPr>
            <a:picLocks noChangeAspect="1"/>
          </p:cNvPicPr>
          <p:nvPr/>
        </p:nvPicPr>
        <p:blipFill rotWithShape="1">
          <a:blip r:embed="rId3"/>
          <a:srcRect l="6814" t="72928" r="6553"/>
          <a:stretch/>
        </p:blipFill>
        <p:spPr>
          <a:xfrm>
            <a:off x="5925878" y="2152954"/>
            <a:ext cx="6266122" cy="2757949"/>
          </a:xfrm>
          <a:prstGeom prst="rect">
            <a:avLst/>
          </a:prstGeom>
        </p:spPr>
      </p:pic>
      <p:sp>
        <p:nvSpPr>
          <p:cNvPr id="11" name="Marco 10">
            <a:extLst>
              <a:ext uri="{FF2B5EF4-FFF2-40B4-BE49-F238E27FC236}">
                <a16:creationId xmlns:a16="http://schemas.microsoft.com/office/drawing/2014/main" id="{9B9CBE5C-D422-794E-8AAD-4206E235E9E7}"/>
              </a:ext>
            </a:extLst>
          </p:cNvPr>
          <p:cNvSpPr/>
          <p:nvPr/>
        </p:nvSpPr>
        <p:spPr>
          <a:xfrm>
            <a:off x="5766620" y="3429000"/>
            <a:ext cx="6592528" cy="1622322"/>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2" name="CuadroTexto 11">
            <a:extLst>
              <a:ext uri="{FF2B5EF4-FFF2-40B4-BE49-F238E27FC236}">
                <a16:creationId xmlns:a16="http://schemas.microsoft.com/office/drawing/2014/main" id="{1CEED03B-49CE-F08A-CE37-15C8E5A66255}"/>
              </a:ext>
            </a:extLst>
          </p:cNvPr>
          <p:cNvSpPr txBox="1"/>
          <p:nvPr/>
        </p:nvSpPr>
        <p:spPr>
          <a:xfrm>
            <a:off x="8072285" y="1650457"/>
            <a:ext cx="1465466" cy="369332"/>
          </a:xfrm>
          <a:prstGeom prst="rect">
            <a:avLst/>
          </a:prstGeom>
          <a:noFill/>
        </p:spPr>
        <p:txBody>
          <a:bodyPr wrap="none" rtlCol="0">
            <a:spAutoFit/>
          </a:bodyPr>
          <a:lstStyle/>
          <a:p>
            <a:r>
              <a:rPr lang="es-CO" dirty="0"/>
              <a:t>Periodicidad: </a:t>
            </a:r>
          </a:p>
        </p:txBody>
      </p:sp>
    </p:spTree>
    <p:extLst>
      <p:ext uri="{BB962C8B-B14F-4D97-AF65-F5344CB8AC3E}">
        <p14:creationId xmlns:p14="http://schemas.microsoft.com/office/powerpoint/2010/main" val="2795717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398468" y="140480"/>
            <a:ext cx="9837516" cy="1325563"/>
          </a:xfrm>
        </p:spPr>
        <p:txBody>
          <a:bodyPr>
            <a:normAutofit/>
          </a:bodyPr>
          <a:lstStyle/>
          <a:p>
            <a:pPr algn="ctr"/>
            <a:r>
              <a:rPr lang="es-CO" sz="3200" b="1" dirty="0">
                <a:latin typeface="Tahoma" panose="020B0604030504040204" pitchFamily="34" charset="0"/>
                <a:ea typeface="Tahoma" panose="020B0604030504040204" pitchFamily="34" charset="0"/>
                <a:cs typeface="Tahoma" panose="020B0604030504040204" pitchFamily="34" charset="0"/>
              </a:rPr>
              <a:t>COMITÉ DE ÉTICA HOSPITALARIA</a:t>
            </a:r>
          </a:p>
        </p:txBody>
      </p:sp>
      <p:pic>
        <p:nvPicPr>
          <p:cNvPr id="2" name="Imagen 1">
            <a:extLst>
              <a:ext uri="{FF2B5EF4-FFF2-40B4-BE49-F238E27FC236}">
                <a16:creationId xmlns:a16="http://schemas.microsoft.com/office/drawing/2014/main" id="{8A7C2702-9C11-CECC-360D-3787E57402A2}"/>
              </a:ext>
            </a:extLst>
          </p:cNvPr>
          <p:cNvPicPr>
            <a:picLocks noChangeAspect="1"/>
          </p:cNvPicPr>
          <p:nvPr/>
        </p:nvPicPr>
        <p:blipFill>
          <a:blip r:embed="rId2"/>
          <a:stretch>
            <a:fillRect/>
          </a:stretch>
        </p:blipFill>
        <p:spPr>
          <a:xfrm>
            <a:off x="295834" y="1107371"/>
            <a:ext cx="4639237" cy="4890018"/>
          </a:xfrm>
          <a:prstGeom prst="rect">
            <a:avLst/>
          </a:prstGeom>
        </p:spPr>
      </p:pic>
      <p:pic>
        <p:nvPicPr>
          <p:cNvPr id="3" name="Imagen 2">
            <a:extLst>
              <a:ext uri="{FF2B5EF4-FFF2-40B4-BE49-F238E27FC236}">
                <a16:creationId xmlns:a16="http://schemas.microsoft.com/office/drawing/2014/main" id="{19D7557E-7003-E677-F746-8CC807067B7F}"/>
              </a:ext>
            </a:extLst>
          </p:cNvPr>
          <p:cNvPicPr>
            <a:picLocks noChangeAspect="1"/>
          </p:cNvPicPr>
          <p:nvPr/>
        </p:nvPicPr>
        <p:blipFill>
          <a:blip r:embed="rId3"/>
          <a:stretch>
            <a:fillRect/>
          </a:stretch>
        </p:blipFill>
        <p:spPr>
          <a:xfrm>
            <a:off x="5117811" y="968188"/>
            <a:ext cx="5263318" cy="5029202"/>
          </a:xfrm>
          <a:prstGeom prst="rect">
            <a:avLst/>
          </a:prstGeom>
        </p:spPr>
      </p:pic>
    </p:spTree>
    <p:extLst>
      <p:ext uri="{BB962C8B-B14F-4D97-AF65-F5344CB8AC3E}">
        <p14:creationId xmlns:p14="http://schemas.microsoft.com/office/powerpoint/2010/main" val="3847227708"/>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6943</TotalTime>
  <Words>1087</Words>
  <Application>Microsoft Office PowerPoint</Application>
  <PresentationFormat>Panorámica</PresentationFormat>
  <Paragraphs>203</Paragraphs>
  <Slides>23</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23</vt:i4>
      </vt:variant>
    </vt:vector>
  </HeadingPairs>
  <TitlesOfParts>
    <vt:vector size="30" baseType="lpstr">
      <vt:lpstr>Arial</vt:lpstr>
      <vt:lpstr>Calibri</vt:lpstr>
      <vt:lpstr>Calibri Light</vt:lpstr>
      <vt:lpstr>Comic Sans MS</vt:lpstr>
      <vt:lpstr>Jost</vt:lpstr>
      <vt:lpstr>Tahoma</vt:lpstr>
      <vt:lpstr>1_Tema de Office</vt:lpstr>
      <vt:lpstr>COMITÉ DE ÉTICA HOSPITALARIA SEPTIEMBRE 2024</vt:lpstr>
      <vt:lpstr>AGENDA DEL DIA </vt:lpstr>
      <vt:lpstr>1. Verificación de quórum</vt:lpstr>
      <vt:lpstr>2. SEGUIMIENTO A COMPROMISOS</vt:lpstr>
      <vt:lpstr>FORMATO DE TRAZABILIDAD</vt:lpstr>
      <vt:lpstr>SEGUIMIENTO ENCUESTA DE SATISFACCIÓN</vt:lpstr>
      <vt:lpstr>ASOCIACIÓN DE USUARIOS</vt:lpstr>
      <vt:lpstr>ASOCIACIÓN DE USUARIOS</vt:lpstr>
      <vt:lpstr>COMITÉ DE ÉTICA HOSPITALARIA</vt:lpstr>
      <vt:lpstr>COMITÉ DE ÉTICA HOSPITALARIA</vt:lpstr>
      <vt:lpstr>COMITÉ DE ÉTICA HOSPITALARIA</vt:lpstr>
      <vt:lpstr>COMITÉ DE ÉTICA HOSPITALARIA</vt:lpstr>
      <vt:lpstr>PLAN DE ACCION 2023 ESE SANTIAGO DE TUNJA</vt:lpstr>
      <vt:lpstr>PLAN DE ACCION 2024 ESE SANTIAGO DE TUNJA</vt:lpstr>
      <vt:lpstr>JUNTA DIRECTIVA 2024 ESE SANTIAGO DE TUNJA</vt:lpstr>
      <vt:lpstr>3. DESARROLLO DEL COMITE.</vt:lpstr>
      <vt:lpstr>PRESENTACIÓN DE INDICADORES  </vt:lpstr>
      <vt:lpstr>PROPORCION PQRSF GESTIONADAS OPORTUNAMENTE EN LA IPS</vt:lpstr>
      <vt:lpstr>PROPORCIÓN DE SATISFACCION GLOBAL DE LOS USUARIOS EN LA IPS.</vt:lpstr>
      <vt:lpstr>Proporción de usuarios que recomendaría su IPS a familiares y amigos.</vt:lpstr>
      <vt:lpstr>Presentación de PowerPoint</vt:lpstr>
      <vt:lpstr>4. PROPOSICIONES Y VARIOS.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COMITÉ DE ÉTICA HOSPITALARIA AGOSTO 2024</dc:title>
  <dc:creator>ATENCIÓN AL USUARIO</dc:creator>
  <cp:lastModifiedBy>ATENCIÓN AL USUARIO</cp:lastModifiedBy>
  <cp:revision>27</cp:revision>
  <dcterms:created xsi:type="dcterms:W3CDTF">2024-09-10T21:14:36Z</dcterms:created>
  <dcterms:modified xsi:type="dcterms:W3CDTF">2024-11-05T22:05:09Z</dcterms:modified>
</cp:coreProperties>
</file>