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63" r:id="rId3"/>
    <p:sldId id="258" r:id="rId4"/>
    <p:sldId id="260" r:id="rId5"/>
    <p:sldId id="274" r:id="rId6"/>
    <p:sldId id="275" r:id="rId7"/>
    <p:sldId id="262" r:id="rId8"/>
    <p:sldId id="265" r:id="rId9"/>
    <p:sldId id="270" r:id="rId10"/>
    <p:sldId id="276" r:id="rId11"/>
    <p:sldId id="266" r:id="rId12"/>
    <p:sldId id="268" r:id="rId13"/>
    <p:sldId id="264" r:id="rId14"/>
    <p:sldId id="272" r:id="rId15"/>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20" autoAdjust="0"/>
    <p:restoredTop sz="94710"/>
  </p:normalViewPr>
  <p:slideViewPr>
    <p:cSldViewPr snapToGrid="0">
      <p:cViewPr varScale="1">
        <p:scale>
          <a:sx n="83" d="100"/>
          <a:sy n="83" d="100"/>
        </p:scale>
        <p:origin x="76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oleObject" Target="file:///D:\Documentos\Downloads\2024%20BASE%20RADICACI&#211;N%20PQRDSF%202024%20(2).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Documentos\Downloads\2024%20BASE%20RADICACI&#211;N%20PQRDSF%202024%20(2).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D:\Documentos\Downloads\2024%20BASE%20RADICACI&#211;N%20PQRDSF%202024%20(2).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CO"/>
              <a:t>PROMEDIO DÍAS</a:t>
            </a:r>
            <a:r>
              <a:rPr lang="es-CO" baseline="0"/>
              <a:t> RTA</a:t>
            </a:r>
            <a:endParaRPr lang="es-CO"/>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CO"/>
        </a:p>
      </c:txPr>
    </c:title>
    <c:autoTitleDeleted val="0"/>
    <c:plotArea>
      <c:layout/>
      <c:lineChart>
        <c:grouping val="standard"/>
        <c:varyColors val="0"/>
        <c:ser>
          <c:idx val="0"/>
          <c:order val="0"/>
          <c:tx>
            <c:strRef>
              <c:f>Hoja1!$C$5</c:f>
              <c:strCache>
                <c:ptCount val="1"/>
                <c:pt idx="0">
                  <c:v>RAD PQRS</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Hoja1!$B$6:$B$15</c:f>
              <c:strCache>
                <c:ptCount val="10"/>
                <c:pt idx="0">
                  <c:v>ENERO </c:v>
                </c:pt>
                <c:pt idx="1">
                  <c:v>FEBRERO</c:v>
                </c:pt>
                <c:pt idx="2">
                  <c:v>MARZO</c:v>
                </c:pt>
                <c:pt idx="3">
                  <c:v>ABRIL</c:v>
                </c:pt>
                <c:pt idx="4">
                  <c:v>MAYO</c:v>
                </c:pt>
                <c:pt idx="5">
                  <c:v>JUNIO</c:v>
                </c:pt>
                <c:pt idx="6">
                  <c:v>JULIO</c:v>
                </c:pt>
                <c:pt idx="7">
                  <c:v>AGOSTO</c:v>
                </c:pt>
                <c:pt idx="8">
                  <c:v>SEPTIEMBRE</c:v>
                </c:pt>
                <c:pt idx="9">
                  <c:v>OCTUBRE</c:v>
                </c:pt>
              </c:strCache>
            </c:strRef>
          </c:cat>
          <c:val>
            <c:numRef>
              <c:f>Hoja1!$C$6:$C$15</c:f>
              <c:numCache>
                <c:formatCode>General</c:formatCode>
                <c:ptCount val="10"/>
                <c:pt idx="0">
                  <c:v>11</c:v>
                </c:pt>
                <c:pt idx="1">
                  <c:v>31</c:v>
                </c:pt>
                <c:pt idx="2">
                  <c:v>87</c:v>
                </c:pt>
                <c:pt idx="3">
                  <c:v>87</c:v>
                </c:pt>
                <c:pt idx="4">
                  <c:v>52</c:v>
                </c:pt>
                <c:pt idx="5">
                  <c:v>60</c:v>
                </c:pt>
                <c:pt idx="6">
                  <c:v>56</c:v>
                </c:pt>
                <c:pt idx="7">
                  <c:v>72</c:v>
                </c:pt>
                <c:pt idx="8">
                  <c:v>51</c:v>
                </c:pt>
                <c:pt idx="9">
                  <c:v>41</c:v>
                </c:pt>
              </c:numCache>
            </c:numRef>
          </c:val>
          <c:smooth val="0"/>
          <c:extLst>
            <c:ext xmlns:c16="http://schemas.microsoft.com/office/drawing/2014/chart" uri="{C3380CC4-5D6E-409C-BE32-E72D297353CC}">
              <c16:uniqueId val="{00000000-92D1-4302-85F3-27E52A28E0CB}"/>
            </c:ext>
          </c:extLst>
        </c:ser>
        <c:ser>
          <c:idx val="1"/>
          <c:order val="1"/>
          <c:tx>
            <c:strRef>
              <c:f>Hoja1!$D$5</c:f>
              <c:strCache>
                <c:ptCount val="1"/>
                <c:pt idx="0">
                  <c:v>DIAS PROMEDIO RTA</c:v>
                </c:pt>
              </c:strCache>
            </c:strRef>
          </c:tx>
          <c:spPr>
            <a:ln w="28575" cap="rnd">
              <a:solidFill>
                <a:schemeClr val="accent2"/>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Hoja1!$B$6:$B$15</c:f>
              <c:strCache>
                <c:ptCount val="10"/>
                <c:pt idx="0">
                  <c:v>ENERO </c:v>
                </c:pt>
                <c:pt idx="1">
                  <c:v>FEBRERO</c:v>
                </c:pt>
                <c:pt idx="2">
                  <c:v>MARZO</c:v>
                </c:pt>
                <c:pt idx="3">
                  <c:v>ABRIL</c:v>
                </c:pt>
                <c:pt idx="4">
                  <c:v>MAYO</c:v>
                </c:pt>
                <c:pt idx="5">
                  <c:v>JUNIO</c:v>
                </c:pt>
                <c:pt idx="6">
                  <c:v>JULIO</c:v>
                </c:pt>
                <c:pt idx="7">
                  <c:v>AGOSTO</c:v>
                </c:pt>
                <c:pt idx="8">
                  <c:v>SEPTIEMBRE</c:v>
                </c:pt>
                <c:pt idx="9">
                  <c:v>OCTUBRE</c:v>
                </c:pt>
              </c:strCache>
            </c:strRef>
          </c:cat>
          <c:val>
            <c:numRef>
              <c:f>Hoja1!$D$6:$D$15</c:f>
              <c:numCache>
                <c:formatCode>General</c:formatCode>
                <c:ptCount val="10"/>
                <c:pt idx="0">
                  <c:v>4.5</c:v>
                </c:pt>
                <c:pt idx="1">
                  <c:v>6.2</c:v>
                </c:pt>
                <c:pt idx="2">
                  <c:v>4.3</c:v>
                </c:pt>
                <c:pt idx="3">
                  <c:v>5.4</c:v>
                </c:pt>
                <c:pt idx="4">
                  <c:v>2.4</c:v>
                </c:pt>
                <c:pt idx="5">
                  <c:v>2.2000000000000002</c:v>
                </c:pt>
                <c:pt idx="6">
                  <c:v>3.2</c:v>
                </c:pt>
                <c:pt idx="7">
                  <c:v>2.5</c:v>
                </c:pt>
                <c:pt idx="8">
                  <c:v>11</c:v>
                </c:pt>
                <c:pt idx="9">
                  <c:v>3</c:v>
                </c:pt>
              </c:numCache>
            </c:numRef>
          </c:val>
          <c:smooth val="0"/>
          <c:extLst>
            <c:ext xmlns:c16="http://schemas.microsoft.com/office/drawing/2014/chart" uri="{C3380CC4-5D6E-409C-BE32-E72D297353CC}">
              <c16:uniqueId val="{00000001-92D1-4302-85F3-27E52A28E0CB}"/>
            </c:ext>
          </c:extLst>
        </c:ser>
        <c:dLbls>
          <c:dLblPos val="t"/>
          <c:showLegendKey val="0"/>
          <c:showVal val="1"/>
          <c:showCatName val="0"/>
          <c:showSerName val="0"/>
          <c:showPercent val="0"/>
          <c:showBubbleSize val="0"/>
        </c:dLbls>
        <c:smooth val="0"/>
        <c:axId val="725944303"/>
        <c:axId val="725955343"/>
      </c:lineChart>
      <c:catAx>
        <c:axId val="7259443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725955343"/>
        <c:crosses val="autoZero"/>
        <c:auto val="1"/>
        <c:lblAlgn val="ctr"/>
        <c:lblOffset val="100"/>
        <c:noMultiLvlLbl val="0"/>
      </c:catAx>
      <c:valAx>
        <c:axId val="72595534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725944303"/>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CO"/>
          </a:p>
        </c:txPr>
      </c:dTable>
      <c:spPr>
        <a:noFill/>
        <a:ln>
          <a:noFill/>
        </a:ln>
        <a:effectLst/>
      </c:spPr>
    </c:plotArea>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8"/>
    </mc:Choice>
    <mc:Fallback>
      <c:style val="8"/>
    </mc:Fallback>
  </mc:AlternateContent>
  <c:pivotSource>
    <c:name>[2024 BASE RADICACIÓN PQRDSF 2024 (2).xlsx]Hoja5!TablaDinámica6</c:name>
    <c:fmtId val="6"/>
  </c:pivotSource>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TIPO</a:t>
            </a:r>
            <a:r>
              <a:rPr lang="en-US" baseline="0"/>
              <a:t> DE PQRD</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CO"/>
        </a:p>
      </c:txPr>
    </c:title>
    <c:autoTitleDeleted val="0"/>
    <c:pivotFmts>
      <c:pivotFmt>
        <c:idx val="0"/>
        <c:spPr>
          <a:solidFill>
            <a:schemeClr val="accent6"/>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1"/>
        <c:spPr>
          <a:solidFill>
            <a:schemeClr val="accent6"/>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2"/>
        <c:spPr>
          <a:solidFill>
            <a:schemeClr val="accent6"/>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dLblPos val="outEnd"/>
          <c:showLegendKey val="0"/>
          <c:showVal val="1"/>
          <c:showCatName val="0"/>
          <c:showSerName val="0"/>
          <c:showPercent val="0"/>
          <c:showBubbleSize val="0"/>
          <c:extLst>
            <c:ext xmlns:c15="http://schemas.microsoft.com/office/drawing/2012/chart" uri="{CE6537A1-D6FC-4f65-9D91-7224C49458BB}"/>
          </c:extLst>
        </c:dLbl>
      </c:pivotFmt>
    </c:pivotFmts>
    <c:plotArea>
      <c:layout/>
      <c:barChart>
        <c:barDir val="col"/>
        <c:grouping val="clustered"/>
        <c:varyColors val="0"/>
        <c:ser>
          <c:idx val="0"/>
          <c:order val="0"/>
          <c:tx>
            <c:strRef>
              <c:f>Hoja5!$B$3</c:f>
              <c:strCache>
                <c:ptCount val="1"/>
                <c:pt idx="0">
                  <c:v>Total</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Hoja5!$A$4:$A$10</c:f>
              <c:strCache>
                <c:ptCount val="6"/>
                <c:pt idx="0">
                  <c:v>FELICITACIÓN</c:v>
                </c:pt>
                <c:pt idx="1">
                  <c:v>PETICIÓN</c:v>
                </c:pt>
                <c:pt idx="2">
                  <c:v>QUEJA</c:v>
                </c:pt>
                <c:pt idx="3">
                  <c:v>RECLAMO</c:v>
                </c:pt>
                <c:pt idx="4">
                  <c:v>SOLICITUD</c:v>
                </c:pt>
                <c:pt idx="5">
                  <c:v>(en blanco)</c:v>
                </c:pt>
              </c:strCache>
            </c:strRef>
          </c:cat>
          <c:val>
            <c:numRef>
              <c:f>Hoja5!$B$4:$B$10</c:f>
              <c:numCache>
                <c:formatCode>General</c:formatCode>
                <c:ptCount val="6"/>
                <c:pt idx="0">
                  <c:v>7</c:v>
                </c:pt>
                <c:pt idx="1">
                  <c:v>9</c:v>
                </c:pt>
                <c:pt idx="2">
                  <c:v>13</c:v>
                </c:pt>
                <c:pt idx="3">
                  <c:v>1</c:v>
                </c:pt>
                <c:pt idx="4">
                  <c:v>11</c:v>
                </c:pt>
              </c:numCache>
            </c:numRef>
          </c:val>
          <c:extLst>
            <c:ext xmlns:c16="http://schemas.microsoft.com/office/drawing/2014/chart" uri="{C3380CC4-5D6E-409C-BE32-E72D297353CC}">
              <c16:uniqueId val="{00000000-C07C-4E1F-845F-633C7B07AE40}"/>
            </c:ext>
          </c:extLst>
        </c:ser>
        <c:dLbls>
          <c:dLblPos val="outEnd"/>
          <c:showLegendKey val="0"/>
          <c:showVal val="1"/>
          <c:showCatName val="0"/>
          <c:showSerName val="0"/>
          <c:showPercent val="0"/>
          <c:showBubbleSize val="0"/>
        </c:dLbls>
        <c:gapWidth val="219"/>
        <c:overlap val="-27"/>
        <c:axId val="725942383"/>
        <c:axId val="725946703"/>
      </c:barChart>
      <c:catAx>
        <c:axId val="7259423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725946703"/>
        <c:crosses val="autoZero"/>
        <c:auto val="1"/>
        <c:lblAlgn val="ctr"/>
        <c:lblOffset val="100"/>
        <c:noMultiLvlLbl val="0"/>
      </c:catAx>
      <c:valAx>
        <c:axId val="72594670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725942383"/>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CO"/>
          </a:p>
        </c:txPr>
      </c:dTable>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CO"/>
    </a:p>
  </c:txPr>
  <c:externalData r:id="rId3">
    <c:autoUpdate val="0"/>
  </c:externalData>
  <c:extLst>
    <c:ext xmlns:c14="http://schemas.microsoft.com/office/drawing/2007/8/2/chart" uri="{781A3756-C4B2-4CAC-9D66-4F8BD8637D16}">
      <c14:pivotOptions>
        <c14:dropZoneFilter val="1"/>
        <c14:dropZoneCategories val="1"/>
        <c14:dropZoneData val="1"/>
        <c14:dropZoneSeries val="1"/>
        <c14:dropZonesVisible val="1"/>
      </c14:pivotOptions>
    </c:ext>
    <c:ext xmlns:c16="http://schemas.microsoft.com/office/drawing/2014/chart" uri="{E28EC0CA-F0BB-4C9C-879D-F8772B89E7AC}">
      <c16:pivotOptions16>
        <c16:showExpandCollapseFieldButtons val="1"/>
      </c16:pivotOptions16>
    </c:ext>
  </c:extLst>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s-CO"/>
              <a:t>ESTADO PQRD</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s-CO"/>
        </a:p>
      </c:txPr>
    </c:title>
    <c:autoTitleDeleted val="0"/>
    <c:plotArea>
      <c:layout/>
      <c:barChart>
        <c:barDir val="col"/>
        <c:grouping val="clustered"/>
        <c:varyColors val="0"/>
        <c:ser>
          <c:idx val="0"/>
          <c:order val="0"/>
          <c:spPr>
            <a:solidFill>
              <a:schemeClr val="accent6">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s-CO"/>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Hoja6!$C$13:$C$14</c:f>
              <c:strCache>
                <c:ptCount val="2"/>
                <c:pt idx="0">
                  <c:v>CERRADA</c:v>
                </c:pt>
                <c:pt idx="1">
                  <c:v>EN TRÁMITE</c:v>
                </c:pt>
              </c:strCache>
            </c:strRef>
          </c:cat>
          <c:val>
            <c:numRef>
              <c:f>Hoja6!$D$13:$D$14</c:f>
              <c:numCache>
                <c:formatCode>General</c:formatCode>
                <c:ptCount val="2"/>
                <c:pt idx="0">
                  <c:v>37</c:v>
                </c:pt>
                <c:pt idx="1">
                  <c:v>4</c:v>
                </c:pt>
              </c:numCache>
            </c:numRef>
          </c:val>
          <c:extLst>
            <c:ext xmlns:c16="http://schemas.microsoft.com/office/drawing/2014/chart" uri="{C3380CC4-5D6E-409C-BE32-E72D297353CC}">
              <c16:uniqueId val="{00000000-88A3-447C-8590-E4446812900D}"/>
            </c:ext>
          </c:extLst>
        </c:ser>
        <c:dLbls>
          <c:dLblPos val="inEnd"/>
          <c:showLegendKey val="0"/>
          <c:showVal val="1"/>
          <c:showCatName val="0"/>
          <c:showSerName val="0"/>
          <c:showPercent val="0"/>
          <c:showBubbleSize val="0"/>
        </c:dLbls>
        <c:gapWidth val="65"/>
        <c:axId val="310126559"/>
        <c:axId val="721163311"/>
      </c:barChart>
      <c:catAx>
        <c:axId val="310126559"/>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s-CO"/>
          </a:p>
        </c:txPr>
        <c:crossAx val="721163311"/>
        <c:crosses val="autoZero"/>
        <c:auto val="1"/>
        <c:lblAlgn val="ctr"/>
        <c:lblOffset val="100"/>
        <c:noMultiLvlLbl val="0"/>
      </c:catAx>
      <c:valAx>
        <c:axId val="72116331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310126559"/>
        <c:crosses val="autoZero"/>
        <c:crossBetween val="between"/>
      </c:valAx>
      <c:dTable>
        <c:showHorzBorder val="1"/>
        <c:showVertBorder val="1"/>
        <c:showOutline val="1"/>
        <c:showKeys val="1"/>
        <c:spPr>
          <a:noFill/>
          <a:ln w="9525">
            <a:solidFill>
              <a:schemeClr val="dk1">
                <a:lumMod val="35000"/>
                <a:lumOff val="65000"/>
              </a:schemeClr>
            </a:solidFill>
          </a:ln>
          <a:effectLst/>
        </c:spPr>
        <c:txPr>
          <a:bodyPr rot="0" spcFirstLastPara="1" vertOverflow="ellipsis" vert="horz" wrap="square" anchor="ctr" anchorCtr="1"/>
          <a:lstStyle/>
          <a:p>
            <a:pPr rtl="0">
              <a:defRPr sz="900" b="0" i="0" u="none" strike="noStrike" kern="1200" baseline="0">
                <a:solidFill>
                  <a:schemeClr val="dk1">
                    <a:lumMod val="75000"/>
                    <a:lumOff val="25000"/>
                  </a:schemeClr>
                </a:solidFill>
                <a:latin typeface="+mn-lt"/>
                <a:ea typeface="+mn-ea"/>
                <a:cs typeface="+mn-cs"/>
              </a:defRPr>
            </a:pPr>
            <a:endParaRPr lang="es-CO"/>
          </a:p>
        </c:txPr>
      </c:dTable>
      <c:spPr>
        <a:noFill/>
        <a:ln>
          <a:noFill/>
        </a:ln>
        <a:effectLst/>
      </c:spPr>
    </c:plotArea>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s-CO"/>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Reversed" id="26">
  <a:schemeClr val="accent6"/>
</cs:colorStyle>
</file>

<file path=ppt/charts/colors3.xml><?xml version="1.0" encoding="utf-8"?>
<cs:colorStyle xmlns:cs="http://schemas.microsoft.com/office/drawing/2012/chartStyle" xmlns:a="http://schemas.openxmlformats.org/drawingml/2006/main" meth="withinLinearReversed" id="26">
  <a:schemeClr val="accent6"/>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07A710E-6589-EC84-DD5C-D04E0AFB1662}"/>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D70EBD87-9F8C-BC6B-FE74-79B316D76CD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2C4E738C-1223-EE69-04CB-CFA7B40B83D1}"/>
              </a:ext>
            </a:extLst>
          </p:cNvPr>
          <p:cNvSpPr>
            <a:spLocks noGrp="1"/>
          </p:cNvSpPr>
          <p:nvPr>
            <p:ph type="dt" sz="half" idx="10"/>
          </p:nvPr>
        </p:nvSpPr>
        <p:spPr/>
        <p:txBody>
          <a:bodyPr/>
          <a:lstStyle/>
          <a:p>
            <a:fld id="{0187F3FB-A375-490B-BED5-C6F1448BF8F0}" type="datetimeFigureOut">
              <a:rPr lang="es-CO" smtClean="0"/>
              <a:t>20/11/2024</a:t>
            </a:fld>
            <a:endParaRPr lang="es-CO"/>
          </a:p>
        </p:txBody>
      </p:sp>
      <p:sp>
        <p:nvSpPr>
          <p:cNvPr id="5" name="Marcador de pie de página 4">
            <a:extLst>
              <a:ext uri="{FF2B5EF4-FFF2-40B4-BE49-F238E27FC236}">
                <a16:creationId xmlns:a16="http://schemas.microsoft.com/office/drawing/2014/main" id="{D8585DB3-4A72-19B7-684B-1636E7C30EF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6F61553-81E7-CDDF-9E05-36CF93CAE42C}"/>
              </a:ext>
            </a:extLst>
          </p:cNvPr>
          <p:cNvSpPr>
            <a:spLocks noGrp="1"/>
          </p:cNvSpPr>
          <p:nvPr>
            <p:ph type="sldNum" sz="quarter" idx="12"/>
          </p:nvPr>
        </p:nvSpPr>
        <p:spPr/>
        <p:txBody>
          <a:bodyPr/>
          <a:lstStyle/>
          <a:p>
            <a:fld id="{3128E675-30F5-41C3-A9D1-22A4B9B047EE}" type="slidenum">
              <a:rPr lang="es-CO" smtClean="0"/>
              <a:t>‹Nº›</a:t>
            </a:fld>
            <a:endParaRPr lang="es-CO"/>
          </a:p>
        </p:txBody>
      </p:sp>
    </p:spTree>
    <p:extLst>
      <p:ext uri="{BB962C8B-B14F-4D97-AF65-F5344CB8AC3E}">
        <p14:creationId xmlns:p14="http://schemas.microsoft.com/office/powerpoint/2010/main" val="26042803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9A483A-2DE4-12E4-F06F-5CA178BC600D}"/>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7D73C7-46B7-09E9-5B46-7356C9DEDE1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4B25B870-0063-CD04-B958-872345EFAD3C}"/>
              </a:ext>
            </a:extLst>
          </p:cNvPr>
          <p:cNvSpPr>
            <a:spLocks noGrp="1"/>
          </p:cNvSpPr>
          <p:nvPr>
            <p:ph type="dt" sz="half" idx="10"/>
          </p:nvPr>
        </p:nvSpPr>
        <p:spPr/>
        <p:txBody>
          <a:bodyPr/>
          <a:lstStyle/>
          <a:p>
            <a:fld id="{0187F3FB-A375-490B-BED5-C6F1448BF8F0}" type="datetimeFigureOut">
              <a:rPr lang="es-CO" smtClean="0"/>
              <a:t>20/11/2024</a:t>
            </a:fld>
            <a:endParaRPr lang="es-CO"/>
          </a:p>
        </p:txBody>
      </p:sp>
      <p:sp>
        <p:nvSpPr>
          <p:cNvPr id="5" name="Marcador de pie de página 4">
            <a:extLst>
              <a:ext uri="{FF2B5EF4-FFF2-40B4-BE49-F238E27FC236}">
                <a16:creationId xmlns:a16="http://schemas.microsoft.com/office/drawing/2014/main" id="{EF76AA1F-17CC-0E14-EAB9-DCE7B2CBEF26}"/>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2945E64-1A1D-7B2E-9414-39EF089CD493}"/>
              </a:ext>
            </a:extLst>
          </p:cNvPr>
          <p:cNvSpPr>
            <a:spLocks noGrp="1"/>
          </p:cNvSpPr>
          <p:nvPr>
            <p:ph type="sldNum" sz="quarter" idx="12"/>
          </p:nvPr>
        </p:nvSpPr>
        <p:spPr/>
        <p:txBody>
          <a:bodyPr/>
          <a:lstStyle/>
          <a:p>
            <a:fld id="{3128E675-30F5-41C3-A9D1-22A4B9B047EE}" type="slidenum">
              <a:rPr lang="es-CO" smtClean="0"/>
              <a:t>‹Nº›</a:t>
            </a:fld>
            <a:endParaRPr lang="es-CO"/>
          </a:p>
        </p:txBody>
      </p:sp>
    </p:spTree>
    <p:extLst>
      <p:ext uri="{BB962C8B-B14F-4D97-AF65-F5344CB8AC3E}">
        <p14:creationId xmlns:p14="http://schemas.microsoft.com/office/powerpoint/2010/main" val="33462409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F6446187-B571-D1E3-5312-6EE05FBEEFF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C0DC3A3-661D-22C8-4FA6-0084923796B1}"/>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E4C40A1F-04E5-0C76-5875-E659063A9EFE}"/>
              </a:ext>
            </a:extLst>
          </p:cNvPr>
          <p:cNvSpPr>
            <a:spLocks noGrp="1"/>
          </p:cNvSpPr>
          <p:nvPr>
            <p:ph type="dt" sz="half" idx="10"/>
          </p:nvPr>
        </p:nvSpPr>
        <p:spPr/>
        <p:txBody>
          <a:bodyPr/>
          <a:lstStyle/>
          <a:p>
            <a:fld id="{0187F3FB-A375-490B-BED5-C6F1448BF8F0}" type="datetimeFigureOut">
              <a:rPr lang="es-CO" smtClean="0"/>
              <a:t>20/11/2024</a:t>
            </a:fld>
            <a:endParaRPr lang="es-CO"/>
          </a:p>
        </p:txBody>
      </p:sp>
      <p:sp>
        <p:nvSpPr>
          <p:cNvPr id="5" name="Marcador de pie de página 4">
            <a:extLst>
              <a:ext uri="{FF2B5EF4-FFF2-40B4-BE49-F238E27FC236}">
                <a16:creationId xmlns:a16="http://schemas.microsoft.com/office/drawing/2014/main" id="{3F978C45-20DE-798A-8234-C2E602A3247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E82F89AC-8337-8CA4-4CB4-A3DC5942240F}"/>
              </a:ext>
            </a:extLst>
          </p:cNvPr>
          <p:cNvSpPr>
            <a:spLocks noGrp="1"/>
          </p:cNvSpPr>
          <p:nvPr>
            <p:ph type="sldNum" sz="quarter" idx="12"/>
          </p:nvPr>
        </p:nvSpPr>
        <p:spPr/>
        <p:txBody>
          <a:bodyPr/>
          <a:lstStyle/>
          <a:p>
            <a:fld id="{3128E675-30F5-41C3-A9D1-22A4B9B047EE}" type="slidenum">
              <a:rPr lang="es-CO" smtClean="0"/>
              <a:t>‹Nº›</a:t>
            </a:fld>
            <a:endParaRPr lang="es-CO"/>
          </a:p>
        </p:txBody>
      </p:sp>
    </p:spTree>
    <p:extLst>
      <p:ext uri="{BB962C8B-B14F-4D97-AF65-F5344CB8AC3E}">
        <p14:creationId xmlns:p14="http://schemas.microsoft.com/office/powerpoint/2010/main" val="40191665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96DA1FD-FECE-F25F-F6EB-771253A0BC5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59A2D4E0-8805-A18C-C875-F1371AA0D476}"/>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8622850E-225A-B83B-4E78-EC12B853B777}"/>
              </a:ext>
            </a:extLst>
          </p:cNvPr>
          <p:cNvSpPr>
            <a:spLocks noGrp="1"/>
          </p:cNvSpPr>
          <p:nvPr>
            <p:ph type="dt" sz="half" idx="10"/>
          </p:nvPr>
        </p:nvSpPr>
        <p:spPr/>
        <p:txBody>
          <a:bodyPr/>
          <a:lstStyle/>
          <a:p>
            <a:fld id="{0187F3FB-A375-490B-BED5-C6F1448BF8F0}" type="datetimeFigureOut">
              <a:rPr lang="es-CO" smtClean="0"/>
              <a:t>20/11/2024</a:t>
            </a:fld>
            <a:endParaRPr lang="es-CO"/>
          </a:p>
        </p:txBody>
      </p:sp>
      <p:sp>
        <p:nvSpPr>
          <p:cNvPr id="5" name="Marcador de pie de página 4">
            <a:extLst>
              <a:ext uri="{FF2B5EF4-FFF2-40B4-BE49-F238E27FC236}">
                <a16:creationId xmlns:a16="http://schemas.microsoft.com/office/drawing/2014/main" id="{8C03C899-CD0D-1DFB-1A54-680EF6197EB8}"/>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F72F03C1-6FE5-0786-D2B2-8C9C30E09752}"/>
              </a:ext>
            </a:extLst>
          </p:cNvPr>
          <p:cNvSpPr>
            <a:spLocks noGrp="1"/>
          </p:cNvSpPr>
          <p:nvPr>
            <p:ph type="sldNum" sz="quarter" idx="12"/>
          </p:nvPr>
        </p:nvSpPr>
        <p:spPr/>
        <p:txBody>
          <a:bodyPr/>
          <a:lstStyle/>
          <a:p>
            <a:fld id="{3128E675-30F5-41C3-A9D1-22A4B9B047EE}" type="slidenum">
              <a:rPr lang="es-CO" smtClean="0"/>
              <a:t>‹Nº›</a:t>
            </a:fld>
            <a:endParaRPr lang="es-CO"/>
          </a:p>
        </p:txBody>
      </p:sp>
    </p:spTree>
    <p:extLst>
      <p:ext uri="{BB962C8B-B14F-4D97-AF65-F5344CB8AC3E}">
        <p14:creationId xmlns:p14="http://schemas.microsoft.com/office/powerpoint/2010/main" val="34605206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6DEF220-1E11-77E9-90B1-459F8EFE82C5}"/>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1C9B860-E39A-CDC8-D9B3-16D9EAF540C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0AD1A615-50C5-F93E-4286-9D882BCC84A4}"/>
              </a:ext>
            </a:extLst>
          </p:cNvPr>
          <p:cNvSpPr>
            <a:spLocks noGrp="1"/>
          </p:cNvSpPr>
          <p:nvPr>
            <p:ph type="dt" sz="half" idx="10"/>
          </p:nvPr>
        </p:nvSpPr>
        <p:spPr/>
        <p:txBody>
          <a:bodyPr/>
          <a:lstStyle/>
          <a:p>
            <a:fld id="{0187F3FB-A375-490B-BED5-C6F1448BF8F0}" type="datetimeFigureOut">
              <a:rPr lang="es-CO" smtClean="0"/>
              <a:t>20/11/2024</a:t>
            </a:fld>
            <a:endParaRPr lang="es-CO"/>
          </a:p>
        </p:txBody>
      </p:sp>
      <p:sp>
        <p:nvSpPr>
          <p:cNvPr id="5" name="Marcador de pie de página 4">
            <a:extLst>
              <a:ext uri="{FF2B5EF4-FFF2-40B4-BE49-F238E27FC236}">
                <a16:creationId xmlns:a16="http://schemas.microsoft.com/office/drawing/2014/main" id="{8AE4EAE1-20F8-869D-7C62-32CCA46A40A1}"/>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B6708DAA-1261-C92A-207F-3F118560BA63}"/>
              </a:ext>
            </a:extLst>
          </p:cNvPr>
          <p:cNvSpPr>
            <a:spLocks noGrp="1"/>
          </p:cNvSpPr>
          <p:nvPr>
            <p:ph type="sldNum" sz="quarter" idx="12"/>
          </p:nvPr>
        </p:nvSpPr>
        <p:spPr/>
        <p:txBody>
          <a:bodyPr/>
          <a:lstStyle/>
          <a:p>
            <a:fld id="{3128E675-30F5-41C3-A9D1-22A4B9B047EE}" type="slidenum">
              <a:rPr lang="es-CO" smtClean="0"/>
              <a:t>‹Nº›</a:t>
            </a:fld>
            <a:endParaRPr lang="es-CO"/>
          </a:p>
        </p:txBody>
      </p:sp>
    </p:spTree>
    <p:extLst>
      <p:ext uri="{BB962C8B-B14F-4D97-AF65-F5344CB8AC3E}">
        <p14:creationId xmlns:p14="http://schemas.microsoft.com/office/powerpoint/2010/main" val="33921149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ADE63ED-DA21-6574-EAEE-0ACB6AFDD6E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FD6EE13C-CAB5-C18F-D958-1175BC0758A1}"/>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133EFA65-C84F-066E-2784-971D048A0EB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440CC237-7E93-767C-4AFD-209FB3FB6D25}"/>
              </a:ext>
            </a:extLst>
          </p:cNvPr>
          <p:cNvSpPr>
            <a:spLocks noGrp="1"/>
          </p:cNvSpPr>
          <p:nvPr>
            <p:ph type="dt" sz="half" idx="10"/>
          </p:nvPr>
        </p:nvSpPr>
        <p:spPr/>
        <p:txBody>
          <a:bodyPr/>
          <a:lstStyle/>
          <a:p>
            <a:fld id="{0187F3FB-A375-490B-BED5-C6F1448BF8F0}" type="datetimeFigureOut">
              <a:rPr lang="es-CO" smtClean="0"/>
              <a:t>20/11/2024</a:t>
            </a:fld>
            <a:endParaRPr lang="es-CO"/>
          </a:p>
        </p:txBody>
      </p:sp>
      <p:sp>
        <p:nvSpPr>
          <p:cNvPr id="6" name="Marcador de pie de página 5">
            <a:extLst>
              <a:ext uri="{FF2B5EF4-FFF2-40B4-BE49-F238E27FC236}">
                <a16:creationId xmlns:a16="http://schemas.microsoft.com/office/drawing/2014/main" id="{EE85FF92-47E3-587A-8527-16C9947D5B8B}"/>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6E41BAD4-2949-21F1-CB57-5D8EE0E6EEE3}"/>
              </a:ext>
            </a:extLst>
          </p:cNvPr>
          <p:cNvSpPr>
            <a:spLocks noGrp="1"/>
          </p:cNvSpPr>
          <p:nvPr>
            <p:ph type="sldNum" sz="quarter" idx="12"/>
          </p:nvPr>
        </p:nvSpPr>
        <p:spPr/>
        <p:txBody>
          <a:bodyPr/>
          <a:lstStyle/>
          <a:p>
            <a:fld id="{3128E675-30F5-41C3-A9D1-22A4B9B047EE}" type="slidenum">
              <a:rPr lang="es-CO" smtClean="0"/>
              <a:t>‹Nº›</a:t>
            </a:fld>
            <a:endParaRPr lang="es-CO"/>
          </a:p>
        </p:txBody>
      </p:sp>
    </p:spTree>
    <p:extLst>
      <p:ext uri="{BB962C8B-B14F-4D97-AF65-F5344CB8AC3E}">
        <p14:creationId xmlns:p14="http://schemas.microsoft.com/office/powerpoint/2010/main" val="33586023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AA7EEB5-867A-7783-916F-C21AF0EFA11E}"/>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489225EC-A154-A5FD-9467-2C4547F6899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A5212D8-9DE5-EF82-0704-156066D0EC7D}"/>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34ACCF98-3239-5FC2-F7FE-AFBA2A53197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BAFBCB1A-5EF2-97CC-2AEF-52EF5404E5AE}"/>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C98376D2-FBE1-439F-EC9D-4D769C5E3AA2}"/>
              </a:ext>
            </a:extLst>
          </p:cNvPr>
          <p:cNvSpPr>
            <a:spLocks noGrp="1"/>
          </p:cNvSpPr>
          <p:nvPr>
            <p:ph type="dt" sz="half" idx="10"/>
          </p:nvPr>
        </p:nvSpPr>
        <p:spPr/>
        <p:txBody>
          <a:bodyPr/>
          <a:lstStyle/>
          <a:p>
            <a:fld id="{0187F3FB-A375-490B-BED5-C6F1448BF8F0}" type="datetimeFigureOut">
              <a:rPr lang="es-CO" smtClean="0"/>
              <a:t>20/11/2024</a:t>
            </a:fld>
            <a:endParaRPr lang="es-CO"/>
          </a:p>
        </p:txBody>
      </p:sp>
      <p:sp>
        <p:nvSpPr>
          <p:cNvPr id="8" name="Marcador de pie de página 7">
            <a:extLst>
              <a:ext uri="{FF2B5EF4-FFF2-40B4-BE49-F238E27FC236}">
                <a16:creationId xmlns:a16="http://schemas.microsoft.com/office/drawing/2014/main" id="{781F8479-2F2D-1DCE-2251-0389231F9C8F}"/>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9A4FBD56-16CF-D9B5-CBC7-4A65D68D0F9E}"/>
              </a:ext>
            </a:extLst>
          </p:cNvPr>
          <p:cNvSpPr>
            <a:spLocks noGrp="1"/>
          </p:cNvSpPr>
          <p:nvPr>
            <p:ph type="sldNum" sz="quarter" idx="12"/>
          </p:nvPr>
        </p:nvSpPr>
        <p:spPr/>
        <p:txBody>
          <a:bodyPr/>
          <a:lstStyle/>
          <a:p>
            <a:fld id="{3128E675-30F5-41C3-A9D1-22A4B9B047EE}" type="slidenum">
              <a:rPr lang="es-CO" smtClean="0"/>
              <a:t>‹Nº›</a:t>
            </a:fld>
            <a:endParaRPr lang="es-CO"/>
          </a:p>
        </p:txBody>
      </p:sp>
    </p:spTree>
    <p:extLst>
      <p:ext uri="{BB962C8B-B14F-4D97-AF65-F5344CB8AC3E}">
        <p14:creationId xmlns:p14="http://schemas.microsoft.com/office/powerpoint/2010/main" val="18579536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33C169-0955-0D89-4653-49D5DADD0BFA}"/>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1C6EFF25-8915-0495-90B7-A6548A03382E}"/>
              </a:ext>
            </a:extLst>
          </p:cNvPr>
          <p:cNvSpPr>
            <a:spLocks noGrp="1"/>
          </p:cNvSpPr>
          <p:nvPr>
            <p:ph type="dt" sz="half" idx="10"/>
          </p:nvPr>
        </p:nvSpPr>
        <p:spPr/>
        <p:txBody>
          <a:bodyPr/>
          <a:lstStyle/>
          <a:p>
            <a:fld id="{0187F3FB-A375-490B-BED5-C6F1448BF8F0}" type="datetimeFigureOut">
              <a:rPr lang="es-CO" smtClean="0"/>
              <a:t>20/11/2024</a:t>
            </a:fld>
            <a:endParaRPr lang="es-CO"/>
          </a:p>
        </p:txBody>
      </p:sp>
      <p:sp>
        <p:nvSpPr>
          <p:cNvPr id="4" name="Marcador de pie de página 3">
            <a:extLst>
              <a:ext uri="{FF2B5EF4-FFF2-40B4-BE49-F238E27FC236}">
                <a16:creationId xmlns:a16="http://schemas.microsoft.com/office/drawing/2014/main" id="{B80876A3-5719-AAE5-5B7B-09E9258FBDB0}"/>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A32DCAE1-C6AD-6CB5-F50C-F1C28ED6FDE1}"/>
              </a:ext>
            </a:extLst>
          </p:cNvPr>
          <p:cNvSpPr>
            <a:spLocks noGrp="1"/>
          </p:cNvSpPr>
          <p:nvPr>
            <p:ph type="sldNum" sz="quarter" idx="12"/>
          </p:nvPr>
        </p:nvSpPr>
        <p:spPr/>
        <p:txBody>
          <a:bodyPr/>
          <a:lstStyle/>
          <a:p>
            <a:fld id="{3128E675-30F5-41C3-A9D1-22A4B9B047EE}" type="slidenum">
              <a:rPr lang="es-CO" smtClean="0"/>
              <a:t>‹Nº›</a:t>
            </a:fld>
            <a:endParaRPr lang="es-CO"/>
          </a:p>
        </p:txBody>
      </p:sp>
    </p:spTree>
    <p:extLst>
      <p:ext uri="{BB962C8B-B14F-4D97-AF65-F5344CB8AC3E}">
        <p14:creationId xmlns:p14="http://schemas.microsoft.com/office/powerpoint/2010/main" val="3201415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C18ED436-63E3-5459-BD89-7C27B17E7650}"/>
              </a:ext>
            </a:extLst>
          </p:cNvPr>
          <p:cNvSpPr>
            <a:spLocks noGrp="1"/>
          </p:cNvSpPr>
          <p:nvPr>
            <p:ph type="dt" sz="half" idx="10"/>
          </p:nvPr>
        </p:nvSpPr>
        <p:spPr/>
        <p:txBody>
          <a:bodyPr/>
          <a:lstStyle/>
          <a:p>
            <a:fld id="{0187F3FB-A375-490B-BED5-C6F1448BF8F0}" type="datetimeFigureOut">
              <a:rPr lang="es-CO" smtClean="0"/>
              <a:t>20/11/2024</a:t>
            </a:fld>
            <a:endParaRPr lang="es-CO"/>
          </a:p>
        </p:txBody>
      </p:sp>
      <p:sp>
        <p:nvSpPr>
          <p:cNvPr id="3" name="Marcador de pie de página 2">
            <a:extLst>
              <a:ext uri="{FF2B5EF4-FFF2-40B4-BE49-F238E27FC236}">
                <a16:creationId xmlns:a16="http://schemas.microsoft.com/office/drawing/2014/main" id="{76A5E074-CD30-2EAD-E6E8-3C4075228C84}"/>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2D954BA5-6EE7-9CFE-DEBE-AB6297337DC9}"/>
              </a:ext>
            </a:extLst>
          </p:cNvPr>
          <p:cNvSpPr>
            <a:spLocks noGrp="1"/>
          </p:cNvSpPr>
          <p:nvPr>
            <p:ph type="sldNum" sz="quarter" idx="12"/>
          </p:nvPr>
        </p:nvSpPr>
        <p:spPr/>
        <p:txBody>
          <a:bodyPr/>
          <a:lstStyle/>
          <a:p>
            <a:fld id="{3128E675-30F5-41C3-A9D1-22A4B9B047EE}" type="slidenum">
              <a:rPr lang="es-CO" smtClean="0"/>
              <a:t>‹Nº›</a:t>
            </a:fld>
            <a:endParaRPr lang="es-CO"/>
          </a:p>
        </p:txBody>
      </p:sp>
    </p:spTree>
    <p:extLst>
      <p:ext uri="{BB962C8B-B14F-4D97-AF65-F5344CB8AC3E}">
        <p14:creationId xmlns:p14="http://schemas.microsoft.com/office/powerpoint/2010/main" val="18344254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81460A3-9D6A-420B-1711-A9F6849B0079}"/>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740D4766-8252-3FE8-A2F7-333386D9EC3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C82F11DB-20F8-0309-0585-CF844952F3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95AF4D70-52CD-910F-9491-7AAEAE6BCD8D}"/>
              </a:ext>
            </a:extLst>
          </p:cNvPr>
          <p:cNvSpPr>
            <a:spLocks noGrp="1"/>
          </p:cNvSpPr>
          <p:nvPr>
            <p:ph type="dt" sz="half" idx="10"/>
          </p:nvPr>
        </p:nvSpPr>
        <p:spPr/>
        <p:txBody>
          <a:bodyPr/>
          <a:lstStyle/>
          <a:p>
            <a:fld id="{0187F3FB-A375-490B-BED5-C6F1448BF8F0}" type="datetimeFigureOut">
              <a:rPr lang="es-CO" smtClean="0"/>
              <a:t>20/11/2024</a:t>
            </a:fld>
            <a:endParaRPr lang="es-CO"/>
          </a:p>
        </p:txBody>
      </p:sp>
      <p:sp>
        <p:nvSpPr>
          <p:cNvPr id="6" name="Marcador de pie de página 5">
            <a:extLst>
              <a:ext uri="{FF2B5EF4-FFF2-40B4-BE49-F238E27FC236}">
                <a16:creationId xmlns:a16="http://schemas.microsoft.com/office/drawing/2014/main" id="{30B70661-8266-D953-B8AE-3144278A2335}"/>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5C9EFED7-9BC0-1F05-48FA-F4E3E230DA38}"/>
              </a:ext>
            </a:extLst>
          </p:cNvPr>
          <p:cNvSpPr>
            <a:spLocks noGrp="1"/>
          </p:cNvSpPr>
          <p:nvPr>
            <p:ph type="sldNum" sz="quarter" idx="12"/>
          </p:nvPr>
        </p:nvSpPr>
        <p:spPr/>
        <p:txBody>
          <a:bodyPr/>
          <a:lstStyle/>
          <a:p>
            <a:fld id="{3128E675-30F5-41C3-A9D1-22A4B9B047EE}" type="slidenum">
              <a:rPr lang="es-CO" smtClean="0"/>
              <a:t>‹Nº›</a:t>
            </a:fld>
            <a:endParaRPr lang="es-CO"/>
          </a:p>
        </p:txBody>
      </p:sp>
    </p:spTree>
    <p:extLst>
      <p:ext uri="{BB962C8B-B14F-4D97-AF65-F5344CB8AC3E}">
        <p14:creationId xmlns:p14="http://schemas.microsoft.com/office/powerpoint/2010/main" val="2811304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C262C7-274E-7853-1CD3-9D03D30F13A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D5B036D0-5E51-CC84-D5E1-5E5C84764E9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F2795DCB-59D8-C7F5-3CF6-A7458150C7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0CEC956-C9DC-5BEB-9E5A-7BC6ABEB05AA}"/>
              </a:ext>
            </a:extLst>
          </p:cNvPr>
          <p:cNvSpPr>
            <a:spLocks noGrp="1"/>
          </p:cNvSpPr>
          <p:nvPr>
            <p:ph type="dt" sz="half" idx="10"/>
          </p:nvPr>
        </p:nvSpPr>
        <p:spPr/>
        <p:txBody>
          <a:bodyPr/>
          <a:lstStyle/>
          <a:p>
            <a:fld id="{0187F3FB-A375-490B-BED5-C6F1448BF8F0}" type="datetimeFigureOut">
              <a:rPr lang="es-CO" smtClean="0"/>
              <a:t>20/11/2024</a:t>
            </a:fld>
            <a:endParaRPr lang="es-CO"/>
          </a:p>
        </p:txBody>
      </p:sp>
      <p:sp>
        <p:nvSpPr>
          <p:cNvPr id="6" name="Marcador de pie de página 5">
            <a:extLst>
              <a:ext uri="{FF2B5EF4-FFF2-40B4-BE49-F238E27FC236}">
                <a16:creationId xmlns:a16="http://schemas.microsoft.com/office/drawing/2014/main" id="{FDA57193-7A4F-51D8-4D4C-C3E73D443C5B}"/>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4CBF326B-DCED-0A7D-2A50-7948E8537D00}"/>
              </a:ext>
            </a:extLst>
          </p:cNvPr>
          <p:cNvSpPr>
            <a:spLocks noGrp="1"/>
          </p:cNvSpPr>
          <p:nvPr>
            <p:ph type="sldNum" sz="quarter" idx="12"/>
          </p:nvPr>
        </p:nvSpPr>
        <p:spPr/>
        <p:txBody>
          <a:bodyPr/>
          <a:lstStyle/>
          <a:p>
            <a:fld id="{3128E675-30F5-41C3-A9D1-22A4B9B047EE}" type="slidenum">
              <a:rPr lang="es-CO" smtClean="0"/>
              <a:t>‹Nº›</a:t>
            </a:fld>
            <a:endParaRPr lang="es-CO"/>
          </a:p>
        </p:txBody>
      </p:sp>
    </p:spTree>
    <p:extLst>
      <p:ext uri="{BB962C8B-B14F-4D97-AF65-F5344CB8AC3E}">
        <p14:creationId xmlns:p14="http://schemas.microsoft.com/office/powerpoint/2010/main" val="19822382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agen 7" descr="Imagen que contiene Texto&#10;&#10;Descripción generada automáticamente">
            <a:extLst>
              <a:ext uri="{FF2B5EF4-FFF2-40B4-BE49-F238E27FC236}">
                <a16:creationId xmlns:a16="http://schemas.microsoft.com/office/drawing/2014/main" id="{C823C2D2-5D82-397C-D969-54C884131948}"/>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 y="0"/>
            <a:ext cx="12188389" cy="6858000"/>
          </a:xfrm>
          <a:prstGeom prst="rect">
            <a:avLst/>
          </a:prstGeom>
        </p:spPr>
      </p:pic>
      <p:sp>
        <p:nvSpPr>
          <p:cNvPr id="2" name="Marcador de título 1">
            <a:extLst>
              <a:ext uri="{FF2B5EF4-FFF2-40B4-BE49-F238E27FC236}">
                <a16:creationId xmlns:a16="http://schemas.microsoft.com/office/drawing/2014/main" id="{42AE1ACA-DA28-5DBF-90D2-67E7F58148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D9C5FEF6-5A6B-B026-A91F-68D12282F0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4D6E587-EE69-F98A-9150-A5CF6BDE7B4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87F3FB-A375-490B-BED5-C6F1448BF8F0}" type="datetimeFigureOut">
              <a:rPr lang="es-CO" smtClean="0"/>
              <a:t>20/11/2024</a:t>
            </a:fld>
            <a:endParaRPr lang="es-CO"/>
          </a:p>
        </p:txBody>
      </p:sp>
      <p:sp>
        <p:nvSpPr>
          <p:cNvPr id="5" name="Marcador de pie de página 4">
            <a:extLst>
              <a:ext uri="{FF2B5EF4-FFF2-40B4-BE49-F238E27FC236}">
                <a16:creationId xmlns:a16="http://schemas.microsoft.com/office/drawing/2014/main" id="{F934200D-CB4D-BA0D-2321-14BF92472B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126F08FA-3822-D3D0-A436-3282659DDD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28E675-30F5-41C3-A9D1-22A4B9B047EE}" type="slidenum">
              <a:rPr lang="es-CO" smtClean="0"/>
              <a:t>‹Nº›</a:t>
            </a:fld>
            <a:endParaRPr lang="es-CO"/>
          </a:p>
        </p:txBody>
      </p:sp>
    </p:spTree>
    <p:extLst>
      <p:ext uri="{BB962C8B-B14F-4D97-AF65-F5344CB8AC3E}">
        <p14:creationId xmlns:p14="http://schemas.microsoft.com/office/powerpoint/2010/main" val="35721744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FED54D-7B45-23F2-7273-1E414EE15744}"/>
              </a:ext>
            </a:extLst>
          </p:cNvPr>
          <p:cNvSpPr>
            <a:spLocks noGrp="1"/>
          </p:cNvSpPr>
          <p:nvPr>
            <p:ph type="ctrTitle"/>
          </p:nvPr>
        </p:nvSpPr>
        <p:spPr>
          <a:xfrm>
            <a:off x="1524000" y="1840523"/>
            <a:ext cx="9144000" cy="2784640"/>
          </a:xfrm>
        </p:spPr>
        <p:txBody>
          <a:bodyPr>
            <a:normAutofit/>
          </a:bodyPr>
          <a:lstStyle/>
          <a:p>
            <a:r>
              <a:rPr kumimoji="0" lang="es-ES" sz="6000" b="1" i="0" u="none" strike="noStrike" kern="1200" cap="none" spc="-1"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COMITÉ DE ÉTICA HOSPITALARIA</a:t>
            </a:r>
            <a:br>
              <a:rPr kumimoji="0" lang="es-ES" sz="6000" b="1" i="0" u="none" strike="noStrike" kern="1200" cap="none" spc="-1"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br>
            <a:r>
              <a:rPr lang="es-ES" sz="6000" b="1" spc="-1" dirty="0">
                <a:latin typeface="Tahoma" panose="020B0604030504040204" pitchFamily="34" charset="0"/>
                <a:ea typeface="Tahoma" panose="020B0604030504040204" pitchFamily="34" charset="0"/>
                <a:cs typeface="Tahoma" panose="020B0604030504040204" pitchFamily="34" charset="0"/>
              </a:rPr>
              <a:t>NOVIEMBRE 2024</a:t>
            </a:r>
            <a:endParaRPr lang="es-CO"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5719423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8DCF26-51B8-ED44-C05A-DCFE61B4A755}"/>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FD3B531C-0740-46A3-D2F1-FF3AA29639D3}"/>
              </a:ext>
            </a:extLst>
          </p:cNvPr>
          <p:cNvSpPr>
            <a:spLocks noGrp="1"/>
          </p:cNvSpPr>
          <p:nvPr>
            <p:ph type="title"/>
          </p:nvPr>
        </p:nvSpPr>
        <p:spPr>
          <a:xfrm>
            <a:off x="1011820" y="422998"/>
            <a:ext cx="10515600" cy="1325563"/>
          </a:xfrm>
        </p:spPr>
        <p:txBody>
          <a:bodyPr/>
          <a:lstStyle/>
          <a:p>
            <a:pPr algn="ctr"/>
            <a:r>
              <a:rPr lang="es-CO" b="1" dirty="0">
                <a:latin typeface="Tahoma" panose="020B0604030504040204" pitchFamily="34" charset="0"/>
                <a:ea typeface="Tahoma" panose="020B0604030504040204" pitchFamily="34" charset="0"/>
                <a:cs typeface="Tahoma" panose="020B0604030504040204" pitchFamily="34" charset="0"/>
              </a:rPr>
              <a:t>ESTADO DE PQRD</a:t>
            </a:r>
          </a:p>
        </p:txBody>
      </p:sp>
      <p:sp>
        <p:nvSpPr>
          <p:cNvPr id="8" name="CuadroTexto 7">
            <a:extLst>
              <a:ext uri="{FF2B5EF4-FFF2-40B4-BE49-F238E27FC236}">
                <a16:creationId xmlns:a16="http://schemas.microsoft.com/office/drawing/2014/main" id="{8F623C76-650A-5857-459A-38910490592B}"/>
              </a:ext>
            </a:extLst>
          </p:cNvPr>
          <p:cNvSpPr txBox="1"/>
          <p:nvPr/>
        </p:nvSpPr>
        <p:spPr>
          <a:xfrm>
            <a:off x="555074" y="2136338"/>
            <a:ext cx="5029200" cy="2585323"/>
          </a:xfrm>
          <a:prstGeom prst="rect">
            <a:avLst/>
          </a:prstGeom>
          <a:noFill/>
        </p:spPr>
        <p:txBody>
          <a:bodyPr wrap="square" rtlCol="0">
            <a:spAutoFit/>
          </a:bodyPr>
          <a:lstStyle/>
          <a:p>
            <a:r>
              <a:rPr lang="es-ES" dirty="0"/>
              <a:t>En el mes de octubre, de las </a:t>
            </a:r>
            <a:r>
              <a:rPr lang="es-ES" b="1" dirty="0"/>
              <a:t>41 PQRD</a:t>
            </a:r>
            <a:r>
              <a:rPr lang="es-ES" dirty="0"/>
              <a:t>, de las cuales </a:t>
            </a:r>
            <a:r>
              <a:rPr lang="es-ES" b="1" dirty="0"/>
              <a:t>37 se encuentran cerradas</a:t>
            </a:r>
            <a:r>
              <a:rPr lang="es-ES" dirty="0"/>
              <a:t> y </a:t>
            </a:r>
            <a:r>
              <a:rPr lang="es-ES" b="1" dirty="0"/>
              <a:t>4 en trámite</a:t>
            </a:r>
            <a:r>
              <a:rPr lang="es-ES" dirty="0"/>
              <a:t>. Es importante resaltar que las solicitudes en trámite corresponden a usuarios anónimos, lo que puede representar un desafío en el seguimiento personalizado; sin embargo, se ha garantizado la </a:t>
            </a:r>
            <a:r>
              <a:rPr lang="es-ES" b="1" dirty="0"/>
              <a:t>retroalimentación a las áreas correspondientes</a:t>
            </a:r>
            <a:r>
              <a:rPr lang="es-ES" dirty="0"/>
              <a:t> para dar continuidad y mejorar los procesos internos.</a:t>
            </a:r>
            <a:endParaRPr lang="es-CO" sz="1200" dirty="0"/>
          </a:p>
        </p:txBody>
      </p:sp>
      <p:graphicFrame>
        <p:nvGraphicFramePr>
          <p:cNvPr id="10" name="Gráfico 9">
            <a:extLst>
              <a:ext uri="{FF2B5EF4-FFF2-40B4-BE49-F238E27FC236}">
                <a16:creationId xmlns:a16="http://schemas.microsoft.com/office/drawing/2014/main" id="{C4F89961-349A-B4BF-AF1A-13211886F652}"/>
              </a:ext>
            </a:extLst>
          </p:cNvPr>
          <p:cNvGraphicFramePr>
            <a:graphicFrameLocks/>
          </p:cNvGraphicFramePr>
          <p:nvPr>
            <p:extLst>
              <p:ext uri="{D42A27DB-BD31-4B8C-83A1-F6EECF244321}">
                <p14:modId xmlns:p14="http://schemas.microsoft.com/office/powerpoint/2010/main" val="3867336247"/>
              </p:ext>
            </p:extLst>
          </p:nvPr>
        </p:nvGraphicFramePr>
        <p:xfrm>
          <a:off x="6460603" y="1748561"/>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Tabla 10">
            <a:extLst>
              <a:ext uri="{FF2B5EF4-FFF2-40B4-BE49-F238E27FC236}">
                <a16:creationId xmlns:a16="http://schemas.microsoft.com/office/drawing/2014/main" id="{110FE243-A9A6-9EC9-55B5-16C8B5A49826}"/>
              </a:ext>
            </a:extLst>
          </p:cNvPr>
          <p:cNvGraphicFramePr>
            <a:graphicFrameLocks noGrp="1"/>
          </p:cNvGraphicFramePr>
          <p:nvPr>
            <p:extLst>
              <p:ext uri="{D42A27DB-BD31-4B8C-83A1-F6EECF244321}">
                <p14:modId xmlns:p14="http://schemas.microsoft.com/office/powerpoint/2010/main" val="696681201"/>
              </p:ext>
            </p:extLst>
          </p:nvPr>
        </p:nvGraphicFramePr>
        <p:xfrm>
          <a:off x="6499667" y="5109440"/>
          <a:ext cx="4493871" cy="207645"/>
        </p:xfrm>
        <a:graphic>
          <a:graphicData uri="http://schemas.openxmlformats.org/drawingml/2006/table">
            <a:tbl>
              <a:tblPr/>
              <a:tblGrid>
                <a:gridCol w="4493871">
                  <a:extLst>
                    <a:ext uri="{9D8B030D-6E8A-4147-A177-3AD203B41FA5}">
                      <a16:colId xmlns:a16="http://schemas.microsoft.com/office/drawing/2014/main" val="1320484658"/>
                    </a:ext>
                  </a:extLst>
                </a:gridCol>
              </a:tblGrid>
              <a:tr h="0">
                <a:tc>
                  <a:txBody>
                    <a:bodyPr/>
                    <a:lstStyle/>
                    <a:p>
                      <a:pPr algn="l" fontAlgn="ctr"/>
                      <a:r>
                        <a:rPr lang="es-ES" sz="1000" b="0" i="0" u="none" strike="noStrike" dirty="0">
                          <a:solidFill>
                            <a:srgbClr val="000000"/>
                          </a:solidFill>
                          <a:effectLst/>
                          <a:latin typeface="Tahoma" panose="020B0604030504040204" pitchFamily="34" charset="0"/>
                        </a:rPr>
                        <a:t>Fuente: Base de radicación de PQRD.</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69668571"/>
                  </a:ext>
                </a:extLst>
              </a:tr>
            </a:tbl>
          </a:graphicData>
        </a:graphic>
      </p:graphicFrame>
      <p:graphicFrame>
        <p:nvGraphicFramePr>
          <p:cNvPr id="12" name="Tabla 11">
            <a:extLst>
              <a:ext uri="{FF2B5EF4-FFF2-40B4-BE49-F238E27FC236}">
                <a16:creationId xmlns:a16="http://schemas.microsoft.com/office/drawing/2014/main" id="{15578E63-5010-3674-E15F-0B14A5FD8BC3}"/>
              </a:ext>
            </a:extLst>
          </p:cNvPr>
          <p:cNvGraphicFramePr>
            <a:graphicFrameLocks noGrp="1"/>
          </p:cNvGraphicFramePr>
          <p:nvPr>
            <p:extLst>
              <p:ext uri="{D42A27DB-BD31-4B8C-83A1-F6EECF244321}">
                <p14:modId xmlns:p14="http://schemas.microsoft.com/office/powerpoint/2010/main" val="1153338705"/>
              </p:ext>
            </p:extLst>
          </p:nvPr>
        </p:nvGraphicFramePr>
        <p:xfrm>
          <a:off x="2348718" y="5213262"/>
          <a:ext cx="1788460" cy="567690"/>
        </p:xfrm>
        <a:graphic>
          <a:graphicData uri="http://schemas.openxmlformats.org/drawingml/2006/table">
            <a:tbl>
              <a:tblPr/>
              <a:tblGrid>
                <a:gridCol w="1788460">
                  <a:extLst>
                    <a:ext uri="{9D8B030D-6E8A-4147-A177-3AD203B41FA5}">
                      <a16:colId xmlns:a16="http://schemas.microsoft.com/office/drawing/2014/main" val="1393314369"/>
                    </a:ext>
                  </a:extLst>
                </a:gridCol>
              </a:tblGrid>
              <a:tr h="0">
                <a:tc>
                  <a:txBody>
                    <a:bodyPr/>
                    <a:lstStyle/>
                    <a:p>
                      <a:pPr algn="l" fontAlgn="ctr"/>
                      <a:r>
                        <a:rPr lang="es-CO" sz="1000" b="0" i="0" u="none" strike="noStrike" dirty="0">
                          <a:solidFill>
                            <a:srgbClr val="000000"/>
                          </a:solidFill>
                          <a:effectLst/>
                          <a:latin typeface="Tahoma" panose="020B0604030504040204" pitchFamily="34" charset="0"/>
                        </a:rPr>
                        <a:t>PQRSF contestadas a tiempo </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66433021"/>
                  </a:ext>
                </a:extLst>
              </a:tr>
              <a:tr h="171497">
                <a:tc>
                  <a:txBody>
                    <a:bodyPr/>
                    <a:lstStyle/>
                    <a:p>
                      <a:pPr algn="l" fontAlgn="ctr"/>
                      <a:r>
                        <a:rPr lang="es-ES" sz="1000" b="0" i="0" u="none" strike="noStrike" dirty="0">
                          <a:solidFill>
                            <a:srgbClr val="000000"/>
                          </a:solidFill>
                          <a:effectLst/>
                          <a:latin typeface="Tahoma" panose="020B0604030504040204" pitchFamily="34" charset="0"/>
                        </a:rPr>
                        <a:t>Total de PQRSF recibidas durante el periodo </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5697659"/>
                  </a:ext>
                </a:extLst>
              </a:tr>
            </a:tbl>
          </a:graphicData>
        </a:graphic>
      </p:graphicFrame>
    </p:spTree>
    <p:extLst>
      <p:ext uri="{BB962C8B-B14F-4D97-AF65-F5344CB8AC3E}">
        <p14:creationId xmlns:p14="http://schemas.microsoft.com/office/powerpoint/2010/main" val="9796799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9B87775C-6E29-B158-9944-64E330BE86CA}"/>
              </a:ext>
            </a:extLst>
          </p:cNvPr>
          <p:cNvSpPr>
            <a:spLocks noGrp="1"/>
          </p:cNvSpPr>
          <p:nvPr>
            <p:ph type="title"/>
          </p:nvPr>
        </p:nvSpPr>
        <p:spPr>
          <a:xfrm>
            <a:off x="2220686" y="717821"/>
            <a:ext cx="8950234" cy="1325563"/>
          </a:xfrm>
        </p:spPr>
        <p:txBody>
          <a:bodyPr>
            <a:normAutofit fontScale="90000"/>
          </a:bodyPr>
          <a:lstStyle/>
          <a:p>
            <a:pPr algn="ctr"/>
            <a:r>
              <a:rPr lang="es-ES" b="1" dirty="0">
                <a:latin typeface="Tahoma" panose="020B0604030504040204" pitchFamily="34" charset="0"/>
                <a:ea typeface="Tahoma" panose="020B0604030504040204" pitchFamily="34" charset="0"/>
                <a:cs typeface="Tahoma" panose="020B0604030504040204" pitchFamily="34" charset="0"/>
              </a:rPr>
              <a:t>PROPORCIÓN DE SATISFACCION GLOBAL DE LOS USUARIOS EN LA IPS.</a:t>
            </a:r>
            <a:endParaRPr lang="en-US" b="1"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3" name="Tabla 2">
            <a:extLst>
              <a:ext uri="{FF2B5EF4-FFF2-40B4-BE49-F238E27FC236}">
                <a16:creationId xmlns:a16="http://schemas.microsoft.com/office/drawing/2014/main" id="{1C2B37C0-3F59-62DF-5FAD-1C9DB41CB76F}"/>
              </a:ext>
            </a:extLst>
          </p:cNvPr>
          <p:cNvGraphicFramePr>
            <a:graphicFrameLocks noGrp="1"/>
          </p:cNvGraphicFramePr>
          <p:nvPr>
            <p:extLst>
              <p:ext uri="{D42A27DB-BD31-4B8C-83A1-F6EECF244321}">
                <p14:modId xmlns:p14="http://schemas.microsoft.com/office/powerpoint/2010/main" val="3675322396"/>
              </p:ext>
            </p:extLst>
          </p:nvPr>
        </p:nvGraphicFramePr>
        <p:xfrm>
          <a:off x="7509652" y="2533942"/>
          <a:ext cx="4246559" cy="2086096"/>
        </p:xfrm>
        <a:graphic>
          <a:graphicData uri="http://schemas.openxmlformats.org/drawingml/2006/table">
            <a:tbl>
              <a:tblPr>
                <a:tableStyleId>{2D5ABB26-0587-4C30-8999-92F81FD0307C}</a:tableStyleId>
              </a:tblPr>
              <a:tblGrid>
                <a:gridCol w="4246559">
                  <a:extLst>
                    <a:ext uri="{9D8B030D-6E8A-4147-A177-3AD203B41FA5}">
                      <a16:colId xmlns:a16="http://schemas.microsoft.com/office/drawing/2014/main" val="2175723472"/>
                    </a:ext>
                  </a:extLst>
                </a:gridCol>
              </a:tblGrid>
              <a:tr h="2086096">
                <a:tc>
                  <a:txBody>
                    <a:bodyPr/>
                    <a:lstStyle/>
                    <a:p>
                      <a:pPr algn="just"/>
                      <a:r>
                        <a:rPr lang="es-ES" sz="1800" b="1" kern="1200" dirty="0">
                          <a:solidFill>
                            <a:schemeClr val="tx1"/>
                          </a:solidFill>
                          <a:effectLst/>
                        </a:rPr>
                        <a:t>Análisis</a:t>
                      </a:r>
                      <a:r>
                        <a:rPr lang="es-ES" sz="1800" b="0" kern="1200" dirty="0">
                          <a:solidFill>
                            <a:schemeClr val="tx1"/>
                          </a:solidFill>
                          <a:effectLst/>
                        </a:rPr>
                        <a:t>: </a:t>
                      </a:r>
                      <a:r>
                        <a:rPr lang="es-CO" dirty="0"/>
                        <a:t>El indicador de </a:t>
                      </a:r>
                      <a:r>
                        <a:rPr lang="es-CO" b="1" dirty="0"/>
                        <a:t>Proporción de Satisfacción Global de los usuarios en la IPS</a:t>
                      </a:r>
                      <a:r>
                        <a:rPr lang="es-CO" dirty="0"/>
                        <a:t> para Octubre de 2024, basado en 261 encuestas en las UBAS y el Hospital Metropolitano, muestra una satisfacción del 98%. Esto quiere decir que superamos la meta del 95%.</a:t>
                      </a:r>
                      <a:endParaRPr lang="es-CO" dirty="0">
                        <a:latin typeface="Comic Sans MS" panose="030F0702030302020204" pitchFamily="66" charset="0"/>
                      </a:endParaRPr>
                    </a:p>
                  </a:txBody>
                  <a:tcPr marL="9525" marR="9525" marT="9525"/>
                </a:tc>
                <a:extLst>
                  <a:ext uri="{0D108BD9-81ED-4DB2-BD59-A6C34878D82A}">
                    <a16:rowId xmlns:a16="http://schemas.microsoft.com/office/drawing/2014/main" val="3805595756"/>
                  </a:ext>
                </a:extLst>
              </a:tr>
            </a:tbl>
          </a:graphicData>
        </a:graphic>
      </p:graphicFrame>
      <p:sp>
        <p:nvSpPr>
          <p:cNvPr id="2" name="CuadroTexto 1">
            <a:extLst>
              <a:ext uri="{FF2B5EF4-FFF2-40B4-BE49-F238E27FC236}">
                <a16:creationId xmlns:a16="http://schemas.microsoft.com/office/drawing/2014/main" id="{23E369FD-0CF6-C0C9-560A-CF25C24C040E}"/>
              </a:ext>
            </a:extLst>
          </p:cNvPr>
          <p:cNvSpPr txBox="1"/>
          <p:nvPr/>
        </p:nvSpPr>
        <p:spPr>
          <a:xfrm>
            <a:off x="286563" y="5623042"/>
            <a:ext cx="6470248" cy="861774"/>
          </a:xfrm>
          <a:prstGeom prst="rect">
            <a:avLst/>
          </a:prstGeom>
          <a:noFill/>
        </p:spPr>
        <p:txBody>
          <a:bodyPr wrap="square" rtlCol="0">
            <a:spAutoFit/>
          </a:bodyPr>
          <a:lstStyle/>
          <a:p>
            <a:r>
              <a:rPr lang="es-CO" sz="1400" dirty="0">
                <a:latin typeface="Comic Sans MS" panose="030F0702030302020204" pitchFamily="66" charset="0"/>
              </a:rPr>
              <a:t>Fuente:</a:t>
            </a:r>
            <a:r>
              <a:rPr lang="es-ES" sz="1400" b="0" i="0" dirty="0">
                <a:solidFill>
                  <a:srgbClr val="000000"/>
                </a:solidFill>
                <a:effectLst/>
                <a:latin typeface="Calibri" panose="020F0502020204030204" pitchFamily="34" charset="0"/>
              </a:rPr>
              <a:t> Encuestas de satisfacción </a:t>
            </a:r>
            <a:r>
              <a:rPr lang="es-ES" sz="1400" dirty="0">
                <a:solidFill>
                  <a:srgbClr val="000000"/>
                </a:solidFill>
                <a:latin typeface="Calibri" panose="020F0502020204030204" pitchFamily="34" charset="0"/>
              </a:rPr>
              <a:t>OCTUBRE</a:t>
            </a:r>
            <a:r>
              <a:rPr lang="es-ES" sz="1400" b="0" i="0" dirty="0">
                <a:solidFill>
                  <a:srgbClr val="000000"/>
                </a:solidFill>
                <a:effectLst/>
                <a:latin typeface="Calibri" panose="020F0502020204030204" pitchFamily="34" charset="0"/>
              </a:rPr>
              <a:t> 2024 E.S.E Santiago de Tunja.</a:t>
            </a:r>
            <a:r>
              <a:rPr lang="es-ES" sz="1400" dirty="0"/>
              <a:t> </a:t>
            </a:r>
            <a:br>
              <a:rPr lang="es-ES" dirty="0"/>
            </a:br>
            <a:br>
              <a:rPr lang="es-CO" dirty="0"/>
            </a:br>
            <a:endParaRPr lang="es-CO" dirty="0"/>
          </a:p>
        </p:txBody>
      </p:sp>
      <p:graphicFrame>
        <p:nvGraphicFramePr>
          <p:cNvPr id="5" name="Tabla 4">
            <a:extLst>
              <a:ext uri="{FF2B5EF4-FFF2-40B4-BE49-F238E27FC236}">
                <a16:creationId xmlns:a16="http://schemas.microsoft.com/office/drawing/2014/main" id="{C95A8353-02AC-2A87-3885-DA56110D3F80}"/>
              </a:ext>
            </a:extLst>
          </p:cNvPr>
          <p:cNvGraphicFramePr>
            <a:graphicFrameLocks noGrp="1"/>
          </p:cNvGraphicFramePr>
          <p:nvPr>
            <p:extLst>
              <p:ext uri="{D42A27DB-BD31-4B8C-83A1-F6EECF244321}">
                <p14:modId xmlns:p14="http://schemas.microsoft.com/office/powerpoint/2010/main" val="830037166"/>
              </p:ext>
            </p:extLst>
          </p:nvPr>
        </p:nvGraphicFramePr>
        <p:xfrm>
          <a:off x="7262340" y="5110597"/>
          <a:ext cx="4493871" cy="512445"/>
        </p:xfrm>
        <a:graphic>
          <a:graphicData uri="http://schemas.openxmlformats.org/drawingml/2006/table">
            <a:tbl>
              <a:tblPr/>
              <a:tblGrid>
                <a:gridCol w="4493871">
                  <a:extLst>
                    <a:ext uri="{9D8B030D-6E8A-4147-A177-3AD203B41FA5}">
                      <a16:colId xmlns:a16="http://schemas.microsoft.com/office/drawing/2014/main" val="1320484658"/>
                    </a:ext>
                  </a:extLst>
                </a:gridCol>
              </a:tblGrid>
              <a:tr h="0">
                <a:tc>
                  <a:txBody>
                    <a:bodyPr/>
                    <a:lstStyle/>
                    <a:p>
                      <a:pPr algn="l" fontAlgn="ctr"/>
                      <a:r>
                        <a:rPr lang="es-ES" sz="1000" b="0" i="0" u="none" strike="noStrike" dirty="0">
                          <a:solidFill>
                            <a:srgbClr val="000000"/>
                          </a:solidFill>
                          <a:effectLst/>
                          <a:latin typeface="Tahoma" panose="020B0604030504040204" pitchFamily="34" charset="0"/>
                        </a:rPr>
                        <a:t>Número  de  usuarios  que  respondieron “muy buena” o “buena” a la pregunta: ¿Cómo calificaría  su  experiencia  global respecto a los servicios de salud que ha recibido a través de su IPS?</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69668571"/>
                  </a:ext>
                </a:extLst>
              </a:tr>
            </a:tbl>
          </a:graphicData>
        </a:graphic>
      </p:graphicFrame>
      <p:graphicFrame>
        <p:nvGraphicFramePr>
          <p:cNvPr id="7" name="Tabla 6">
            <a:extLst>
              <a:ext uri="{FF2B5EF4-FFF2-40B4-BE49-F238E27FC236}">
                <a16:creationId xmlns:a16="http://schemas.microsoft.com/office/drawing/2014/main" id="{2EB684B6-2161-CED6-B495-91563678106F}"/>
              </a:ext>
            </a:extLst>
          </p:cNvPr>
          <p:cNvGraphicFramePr>
            <a:graphicFrameLocks noGrp="1"/>
          </p:cNvGraphicFramePr>
          <p:nvPr>
            <p:extLst>
              <p:ext uri="{D42A27DB-BD31-4B8C-83A1-F6EECF244321}">
                <p14:modId xmlns:p14="http://schemas.microsoft.com/office/powerpoint/2010/main" val="2239952068"/>
              </p:ext>
            </p:extLst>
          </p:nvPr>
        </p:nvGraphicFramePr>
        <p:xfrm>
          <a:off x="159237" y="3443512"/>
          <a:ext cx="6597574" cy="2179530"/>
        </p:xfrm>
        <a:graphic>
          <a:graphicData uri="http://schemas.openxmlformats.org/drawingml/2006/table">
            <a:tbl>
              <a:tblPr/>
              <a:tblGrid>
                <a:gridCol w="619525">
                  <a:extLst>
                    <a:ext uri="{9D8B030D-6E8A-4147-A177-3AD203B41FA5}">
                      <a16:colId xmlns:a16="http://schemas.microsoft.com/office/drawing/2014/main" val="2122315610"/>
                    </a:ext>
                  </a:extLst>
                </a:gridCol>
                <a:gridCol w="453312">
                  <a:extLst>
                    <a:ext uri="{9D8B030D-6E8A-4147-A177-3AD203B41FA5}">
                      <a16:colId xmlns:a16="http://schemas.microsoft.com/office/drawing/2014/main" val="1441878672"/>
                    </a:ext>
                  </a:extLst>
                </a:gridCol>
                <a:gridCol w="453312">
                  <a:extLst>
                    <a:ext uri="{9D8B030D-6E8A-4147-A177-3AD203B41FA5}">
                      <a16:colId xmlns:a16="http://schemas.microsoft.com/office/drawing/2014/main" val="3696781783"/>
                    </a:ext>
                  </a:extLst>
                </a:gridCol>
                <a:gridCol w="453312">
                  <a:extLst>
                    <a:ext uri="{9D8B030D-6E8A-4147-A177-3AD203B41FA5}">
                      <a16:colId xmlns:a16="http://schemas.microsoft.com/office/drawing/2014/main" val="2125755216"/>
                    </a:ext>
                  </a:extLst>
                </a:gridCol>
                <a:gridCol w="453312">
                  <a:extLst>
                    <a:ext uri="{9D8B030D-6E8A-4147-A177-3AD203B41FA5}">
                      <a16:colId xmlns:a16="http://schemas.microsoft.com/office/drawing/2014/main" val="2938012105"/>
                    </a:ext>
                  </a:extLst>
                </a:gridCol>
                <a:gridCol w="453312">
                  <a:extLst>
                    <a:ext uri="{9D8B030D-6E8A-4147-A177-3AD203B41FA5}">
                      <a16:colId xmlns:a16="http://schemas.microsoft.com/office/drawing/2014/main" val="3369477684"/>
                    </a:ext>
                  </a:extLst>
                </a:gridCol>
                <a:gridCol w="453312">
                  <a:extLst>
                    <a:ext uri="{9D8B030D-6E8A-4147-A177-3AD203B41FA5}">
                      <a16:colId xmlns:a16="http://schemas.microsoft.com/office/drawing/2014/main" val="304799430"/>
                    </a:ext>
                  </a:extLst>
                </a:gridCol>
                <a:gridCol w="453312">
                  <a:extLst>
                    <a:ext uri="{9D8B030D-6E8A-4147-A177-3AD203B41FA5}">
                      <a16:colId xmlns:a16="http://schemas.microsoft.com/office/drawing/2014/main" val="2767051783"/>
                    </a:ext>
                  </a:extLst>
                </a:gridCol>
                <a:gridCol w="453312">
                  <a:extLst>
                    <a:ext uri="{9D8B030D-6E8A-4147-A177-3AD203B41FA5}">
                      <a16:colId xmlns:a16="http://schemas.microsoft.com/office/drawing/2014/main" val="1241921671"/>
                    </a:ext>
                  </a:extLst>
                </a:gridCol>
                <a:gridCol w="506197">
                  <a:extLst>
                    <a:ext uri="{9D8B030D-6E8A-4147-A177-3AD203B41FA5}">
                      <a16:colId xmlns:a16="http://schemas.microsoft.com/office/drawing/2014/main" val="4274512336"/>
                    </a:ext>
                  </a:extLst>
                </a:gridCol>
                <a:gridCol w="453312">
                  <a:extLst>
                    <a:ext uri="{9D8B030D-6E8A-4147-A177-3AD203B41FA5}">
                      <a16:colId xmlns:a16="http://schemas.microsoft.com/office/drawing/2014/main" val="2181610648"/>
                    </a:ext>
                  </a:extLst>
                </a:gridCol>
                <a:gridCol w="470310">
                  <a:extLst>
                    <a:ext uri="{9D8B030D-6E8A-4147-A177-3AD203B41FA5}">
                      <a16:colId xmlns:a16="http://schemas.microsoft.com/office/drawing/2014/main" val="961211926"/>
                    </a:ext>
                  </a:extLst>
                </a:gridCol>
                <a:gridCol w="468422">
                  <a:extLst>
                    <a:ext uri="{9D8B030D-6E8A-4147-A177-3AD203B41FA5}">
                      <a16:colId xmlns:a16="http://schemas.microsoft.com/office/drawing/2014/main" val="1347115032"/>
                    </a:ext>
                  </a:extLst>
                </a:gridCol>
                <a:gridCol w="453312">
                  <a:extLst>
                    <a:ext uri="{9D8B030D-6E8A-4147-A177-3AD203B41FA5}">
                      <a16:colId xmlns:a16="http://schemas.microsoft.com/office/drawing/2014/main" val="3589027349"/>
                    </a:ext>
                  </a:extLst>
                </a:gridCol>
              </a:tblGrid>
              <a:tr h="197168">
                <a:tc gridSpan="14">
                  <a:txBody>
                    <a:bodyPr/>
                    <a:lstStyle/>
                    <a:p>
                      <a:pPr algn="ctr" fontAlgn="b"/>
                      <a:r>
                        <a:rPr lang="pt-BR" sz="900" b="1" i="0" u="none" strike="noStrike">
                          <a:solidFill>
                            <a:srgbClr val="FFFFFF"/>
                          </a:solidFill>
                          <a:effectLst/>
                          <a:latin typeface="Tahoma" panose="020B0604030504040204" pitchFamily="34" charset="0"/>
                        </a:rPr>
                        <a:t>E.S.E. Santiago de Tunja</a:t>
                      </a:r>
                    </a:p>
                  </a:txBody>
                  <a:tcPr marL="9044" marR="9044" marT="9044" marB="4341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DD5"/>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464429321"/>
                  </a:ext>
                </a:extLst>
              </a:tr>
              <a:tr h="197168">
                <a:tc gridSpan="14">
                  <a:txBody>
                    <a:bodyPr/>
                    <a:lstStyle/>
                    <a:p>
                      <a:pPr algn="ctr" fontAlgn="b"/>
                      <a:r>
                        <a:rPr lang="es-ES" sz="900" b="1" i="0" u="none" strike="noStrike">
                          <a:solidFill>
                            <a:srgbClr val="FFFFFF"/>
                          </a:solidFill>
                          <a:effectLst/>
                          <a:latin typeface="Tahoma" panose="020B0604030504040204" pitchFamily="34" charset="0"/>
                        </a:rPr>
                        <a:t>Proporción de Satisfacción Global de los usuarios en la IPS </a:t>
                      </a:r>
                    </a:p>
                  </a:txBody>
                  <a:tcPr marL="9044" marR="9044" marT="9044" marB="4341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DD5"/>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960481353"/>
                  </a:ext>
                </a:extLst>
              </a:tr>
              <a:tr h="341878">
                <a:tc>
                  <a:txBody>
                    <a:bodyPr/>
                    <a:lstStyle/>
                    <a:p>
                      <a:pPr algn="l" fontAlgn="ctr"/>
                      <a:endParaRPr lang="es-CO" sz="900" b="1" i="0" u="none" strike="noStrike">
                        <a:solidFill>
                          <a:srgbClr val="FFFFFF"/>
                        </a:solidFill>
                        <a:effectLst/>
                        <a:latin typeface="Tahoma" panose="020B0604030504040204" pitchFamily="34" charset="0"/>
                      </a:endParaRP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DD5"/>
                    </a:solidFill>
                  </a:tcPr>
                </a:tc>
                <a:tc>
                  <a:txBody>
                    <a:bodyPr/>
                    <a:lstStyle/>
                    <a:p>
                      <a:pPr algn="ctr" fontAlgn="ctr"/>
                      <a:r>
                        <a:rPr lang="es-CO" sz="900" b="1" i="0" u="none" strike="noStrike">
                          <a:solidFill>
                            <a:srgbClr val="FFFFFF"/>
                          </a:solidFill>
                          <a:effectLst/>
                          <a:latin typeface="Tahoma" panose="020B0604030504040204" pitchFamily="34" charset="0"/>
                        </a:rPr>
                        <a:t>ENERO</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DD5"/>
                    </a:solidFill>
                  </a:tcPr>
                </a:tc>
                <a:tc>
                  <a:txBody>
                    <a:bodyPr/>
                    <a:lstStyle/>
                    <a:p>
                      <a:pPr algn="ctr" fontAlgn="ctr"/>
                      <a:r>
                        <a:rPr lang="es-CO" sz="900" b="1" i="0" u="none" strike="noStrike">
                          <a:solidFill>
                            <a:srgbClr val="FFFFFF"/>
                          </a:solidFill>
                          <a:effectLst/>
                          <a:latin typeface="Tahoma" panose="020B0604030504040204" pitchFamily="34" charset="0"/>
                        </a:rPr>
                        <a:t>FEBRERO</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DD5"/>
                    </a:solidFill>
                  </a:tcPr>
                </a:tc>
                <a:tc>
                  <a:txBody>
                    <a:bodyPr/>
                    <a:lstStyle/>
                    <a:p>
                      <a:pPr algn="ctr" fontAlgn="ctr"/>
                      <a:r>
                        <a:rPr lang="es-CO" sz="900" b="1" i="0" u="none" strike="noStrike">
                          <a:solidFill>
                            <a:srgbClr val="FFFFFF"/>
                          </a:solidFill>
                          <a:effectLst/>
                          <a:latin typeface="Tahoma" panose="020B0604030504040204" pitchFamily="34" charset="0"/>
                        </a:rPr>
                        <a:t>MARZO</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DD5"/>
                    </a:solidFill>
                  </a:tcPr>
                </a:tc>
                <a:tc>
                  <a:txBody>
                    <a:bodyPr/>
                    <a:lstStyle/>
                    <a:p>
                      <a:pPr algn="ctr" fontAlgn="ctr"/>
                      <a:r>
                        <a:rPr lang="es-CO" sz="900" b="1" i="0" u="none" strike="noStrike">
                          <a:solidFill>
                            <a:srgbClr val="FFFFFF"/>
                          </a:solidFill>
                          <a:effectLst/>
                          <a:latin typeface="Tahoma" panose="020B0604030504040204" pitchFamily="34" charset="0"/>
                        </a:rPr>
                        <a:t>ABRIL</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DD5"/>
                    </a:solidFill>
                  </a:tcPr>
                </a:tc>
                <a:tc>
                  <a:txBody>
                    <a:bodyPr/>
                    <a:lstStyle/>
                    <a:p>
                      <a:pPr algn="ctr" fontAlgn="ctr"/>
                      <a:r>
                        <a:rPr lang="es-CO" sz="900" b="1" i="0" u="none" strike="noStrike">
                          <a:solidFill>
                            <a:srgbClr val="FFFFFF"/>
                          </a:solidFill>
                          <a:effectLst/>
                          <a:latin typeface="Tahoma" panose="020B0604030504040204" pitchFamily="34" charset="0"/>
                        </a:rPr>
                        <a:t>MAYO</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DD5"/>
                    </a:solidFill>
                  </a:tcPr>
                </a:tc>
                <a:tc>
                  <a:txBody>
                    <a:bodyPr/>
                    <a:lstStyle/>
                    <a:p>
                      <a:pPr algn="ctr" fontAlgn="ctr"/>
                      <a:r>
                        <a:rPr lang="es-CO" sz="900" b="1" i="0" u="none" strike="noStrike">
                          <a:solidFill>
                            <a:srgbClr val="FFFFFF"/>
                          </a:solidFill>
                          <a:effectLst/>
                          <a:latin typeface="Tahoma" panose="020B0604030504040204" pitchFamily="34" charset="0"/>
                        </a:rPr>
                        <a:t>JUNIO</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DD5"/>
                    </a:solidFill>
                  </a:tcPr>
                </a:tc>
                <a:tc>
                  <a:txBody>
                    <a:bodyPr/>
                    <a:lstStyle/>
                    <a:p>
                      <a:pPr algn="ctr" fontAlgn="ctr"/>
                      <a:r>
                        <a:rPr lang="es-CO" sz="900" b="1" i="0" u="none" strike="noStrike">
                          <a:solidFill>
                            <a:srgbClr val="FFFFFF"/>
                          </a:solidFill>
                          <a:effectLst/>
                          <a:latin typeface="Tahoma" panose="020B0604030504040204" pitchFamily="34" charset="0"/>
                        </a:rPr>
                        <a:t>JULIO</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DD5"/>
                    </a:solidFill>
                  </a:tcPr>
                </a:tc>
                <a:tc>
                  <a:txBody>
                    <a:bodyPr/>
                    <a:lstStyle/>
                    <a:p>
                      <a:pPr algn="ctr" fontAlgn="ctr"/>
                      <a:r>
                        <a:rPr lang="es-CO" sz="900" b="1" i="0" u="none" strike="noStrike">
                          <a:solidFill>
                            <a:srgbClr val="FFFFFF"/>
                          </a:solidFill>
                          <a:effectLst/>
                          <a:latin typeface="Tahoma" panose="020B0604030504040204" pitchFamily="34" charset="0"/>
                        </a:rPr>
                        <a:t>AGOSTO</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DD5"/>
                    </a:solidFill>
                  </a:tcPr>
                </a:tc>
                <a:tc>
                  <a:txBody>
                    <a:bodyPr/>
                    <a:lstStyle/>
                    <a:p>
                      <a:pPr algn="ctr" fontAlgn="ctr"/>
                      <a:r>
                        <a:rPr lang="es-CO" sz="900" b="1" i="0" u="none" strike="noStrike">
                          <a:solidFill>
                            <a:srgbClr val="FFFFFF"/>
                          </a:solidFill>
                          <a:effectLst/>
                          <a:latin typeface="Tahoma" panose="020B0604030504040204" pitchFamily="34" charset="0"/>
                        </a:rPr>
                        <a:t>SEPTIEMBRE</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DD5"/>
                    </a:solidFill>
                  </a:tcPr>
                </a:tc>
                <a:tc>
                  <a:txBody>
                    <a:bodyPr/>
                    <a:lstStyle/>
                    <a:p>
                      <a:pPr algn="ctr" fontAlgn="ctr"/>
                      <a:r>
                        <a:rPr lang="es-CO" sz="900" b="1" i="0" u="none" strike="noStrike">
                          <a:solidFill>
                            <a:srgbClr val="FFFFFF"/>
                          </a:solidFill>
                          <a:effectLst/>
                          <a:latin typeface="Tahoma" panose="020B0604030504040204" pitchFamily="34" charset="0"/>
                        </a:rPr>
                        <a:t>OCTUBRE</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DD5"/>
                    </a:solidFill>
                  </a:tcPr>
                </a:tc>
                <a:tc>
                  <a:txBody>
                    <a:bodyPr/>
                    <a:lstStyle/>
                    <a:p>
                      <a:pPr algn="ctr" fontAlgn="ctr"/>
                      <a:r>
                        <a:rPr lang="es-CO" sz="900" b="1" i="0" u="none" strike="noStrike">
                          <a:solidFill>
                            <a:srgbClr val="FFFFFF"/>
                          </a:solidFill>
                          <a:effectLst/>
                          <a:latin typeface="Tahoma" panose="020B0604030504040204" pitchFamily="34" charset="0"/>
                        </a:rPr>
                        <a:t>NOVIEMBRE</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DD5"/>
                    </a:solidFill>
                  </a:tcPr>
                </a:tc>
                <a:tc>
                  <a:txBody>
                    <a:bodyPr/>
                    <a:lstStyle/>
                    <a:p>
                      <a:pPr algn="ctr" fontAlgn="ctr"/>
                      <a:r>
                        <a:rPr lang="es-CO" sz="900" b="1" i="0" u="none" strike="noStrike">
                          <a:solidFill>
                            <a:srgbClr val="FFFFFF"/>
                          </a:solidFill>
                          <a:effectLst/>
                          <a:latin typeface="Tahoma" panose="020B0604030504040204" pitchFamily="34" charset="0"/>
                        </a:rPr>
                        <a:t>DICIEMBRE</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DD5"/>
                    </a:solidFill>
                  </a:tcPr>
                </a:tc>
                <a:tc>
                  <a:txBody>
                    <a:bodyPr/>
                    <a:lstStyle/>
                    <a:p>
                      <a:pPr algn="ctr" fontAlgn="ctr"/>
                      <a:r>
                        <a:rPr lang="es-CO" sz="900" b="1" i="0" u="none" strike="noStrike">
                          <a:solidFill>
                            <a:srgbClr val="FFFFFF"/>
                          </a:solidFill>
                          <a:effectLst/>
                          <a:latin typeface="Tahoma" panose="020B0604030504040204" pitchFamily="34" charset="0"/>
                        </a:rPr>
                        <a:t>PROMEDIO</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DD5"/>
                    </a:solidFill>
                  </a:tcPr>
                </a:tc>
                <a:extLst>
                  <a:ext uri="{0D108BD9-81ED-4DB2-BD59-A6C34878D82A}">
                    <a16:rowId xmlns:a16="http://schemas.microsoft.com/office/drawing/2014/main" val="3622329967"/>
                  </a:ext>
                </a:extLst>
              </a:tr>
              <a:tr h="197168">
                <a:tc>
                  <a:txBody>
                    <a:bodyPr/>
                    <a:lstStyle/>
                    <a:p>
                      <a:pPr algn="l" fontAlgn="ctr"/>
                      <a:r>
                        <a:rPr lang="es-CO" sz="900" b="1" i="0" u="none" strike="noStrike">
                          <a:solidFill>
                            <a:srgbClr val="FFFFFF"/>
                          </a:solidFill>
                          <a:effectLst/>
                          <a:latin typeface="Tahoma" panose="020B0604030504040204" pitchFamily="34" charset="0"/>
                        </a:rPr>
                        <a:t>AÑO 2023</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DD5"/>
                    </a:solidFill>
                  </a:tcPr>
                </a:tc>
                <a:tc>
                  <a:txBody>
                    <a:bodyPr/>
                    <a:lstStyle/>
                    <a:p>
                      <a:pPr algn="ctr" fontAlgn="ctr"/>
                      <a:r>
                        <a:rPr lang="es-CO" sz="900" b="0" i="0" u="none" strike="noStrike">
                          <a:solidFill>
                            <a:srgbClr val="000000"/>
                          </a:solidFill>
                          <a:effectLst/>
                          <a:latin typeface="Tahoma" panose="020B0604030504040204" pitchFamily="34" charset="0"/>
                        </a:rPr>
                        <a:t>97%</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98%</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95%</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94%</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99%</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97%</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97%</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98%</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97%</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97%</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96%</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#¡DIV/0!</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95%</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001727"/>
                  </a:ext>
                </a:extLst>
              </a:tr>
              <a:tr h="197168">
                <a:tc>
                  <a:txBody>
                    <a:bodyPr/>
                    <a:lstStyle/>
                    <a:p>
                      <a:pPr algn="l" fontAlgn="ctr"/>
                      <a:r>
                        <a:rPr lang="es-CO" sz="900" b="1" i="0" u="none" strike="noStrike">
                          <a:solidFill>
                            <a:srgbClr val="FFFFFF"/>
                          </a:solidFill>
                          <a:effectLst/>
                          <a:latin typeface="Tahoma" panose="020B0604030504040204" pitchFamily="34" charset="0"/>
                        </a:rPr>
                        <a:t>AÑO 2024</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DD5"/>
                    </a:solidFill>
                  </a:tcPr>
                </a:tc>
                <a:tc>
                  <a:txBody>
                    <a:bodyPr/>
                    <a:lstStyle/>
                    <a:p>
                      <a:pPr algn="ctr" fontAlgn="ctr"/>
                      <a:r>
                        <a:rPr lang="es-CO" sz="900" b="0" i="0" u="none" strike="noStrike">
                          <a:solidFill>
                            <a:srgbClr val="000000"/>
                          </a:solidFill>
                          <a:effectLst/>
                          <a:latin typeface="Tahoma" panose="020B0604030504040204" pitchFamily="34" charset="0"/>
                        </a:rPr>
                        <a:t>94.7%</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92%</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94%</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90%</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96%</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100%</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dirty="0">
                          <a:solidFill>
                            <a:srgbClr val="000000"/>
                          </a:solidFill>
                          <a:effectLst/>
                          <a:latin typeface="Tahoma" panose="020B0604030504040204" pitchFamily="34" charset="0"/>
                        </a:rPr>
                        <a:t>100%</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100%</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96%</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98%</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dirty="0">
                          <a:solidFill>
                            <a:srgbClr val="000000"/>
                          </a:solidFill>
                          <a:effectLst/>
                          <a:latin typeface="Tahoma" panose="020B0604030504040204" pitchFamily="34" charset="0"/>
                        </a:rPr>
                        <a:t>#¡DIV/0!</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#¡DIV/0!</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95%</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55160132"/>
                  </a:ext>
                </a:extLst>
              </a:tr>
              <a:tr h="197168">
                <a:tc>
                  <a:txBody>
                    <a:bodyPr/>
                    <a:lstStyle/>
                    <a:p>
                      <a:pPr algn="l" fontAlgn="ctr"/>
                      <a:r>
                        <a:rPr lang="es-CO" sz="800" b="1" i="0" u="none" strike="noStrike">
                          <a:solidFill>
                            <a:srgbClr val="FFFFFF"/>
                          </a:solidFill>
                          <a:effectLst/>
                          <a:latin typeface="Tahoma" panose="020B0604030504040204" pitchFamily="34" charset="0"/>
                        </a:rPr>
                        <a:t>NUMERADOR</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DD5"/>
                    </a:solidFill>
                  </a:tcPr>
                </a:tc>
                <a:tc>
                  <a:txBody>
                    <a:bodyPr/>
                    <a:lstStyle/>
                    <a:p>
                      <a:pPr algn="r" fontAlgn="ctr"/>
                      <a:r>
                        <a:rPr lang="es-CO" sz="900" b="0" i="0" u="none" strike="noStrike">
                          <a:solidFill>
                            <a:srgbClr val="000000"/>
                          </a:solidFill>
                          <a:effectLst/>
                          <a:latin typeface="Tahoma" panose="020B0604030504040204" pitchFamily="34" charset="0"/>
                        </a:rPr>
                        <a:t>502</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483</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522</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251</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266</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277</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329</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218</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249</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255</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CO" sz="900" b="0" i="0" u="none" strike="noStrike">
                        <a:solidFill>
                          <a:srgbClr val="000000"/>
                        </a:solidFill>
                        <a:effectLst/>
                        <a:latin typeface="Tahoma" panose="020B0604030504040204" pitchFamily="34" charset="0"/>
                      </a:endParaRP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CO" sz="900" b="0" i="0" u="none" strike="noStrike">
                        <a:solidFill>
                          <a:srgbClr val="000000"/>
                        </a:solidFill>
                        <a:effectLst/>
                        <a:latin typeface="Tahoma" panose="020B0604030504040204" pitchFamily="34" charset="0"/>
                      </a:endParaRP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3352</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0417389"/>
                  </a:ext>
                </a:extLst>
              </a:tr>
              <a:tr h="197168">
                <a:tc>
                  <a:txBody>
                    <a:bodyPr/>
                    <a:lstStyle/>
                    <a:p>
                      <a:pPr algn="l" fontAlgn="ctr"/>
                      <a:r>
                        <a:rPr lang="es-CO" sz="800" b="1" i="0" u="none" strike="noStrike">
                          <a:solidFill>
                            <a:srgbClr val="FFFFFF"/>
                          </a:solidFill>
                          <a:effectLst/>
                          <a:latin typeface="Tahoma" panose="020B0604030504040204" pitchFamily="34" charset="0"/>
                        </a:rPr>
                        <a:t>DENOMINADOR</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DD5"/>
                    </a:solidFill>
                  </a:tcPr>
                </a:tc>
                <a:tc>
                  <a:txBody>
                    <a:bodyPr/>
                    <a:lstStyle/>
                    <a:p>
                      <a:pPr algn="r" fontAlgn="ctr"/>
                      <a:r>
                        <a:rPr lang="es-CO" sz="900" b="0" i="0" u="none" strike="noStrike">
                          <a:solidFill>
                            <a:srgbClr val="000000"/>
                          </a:solidFill>
                          <a:effectLst/>
                          <a:latin typeface="Tahoma" panose="020B0604030504040204" pitchFamily="34" charset="0"/>
                        </a:rPr>
                        <a:t>530</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525</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554</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278</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278</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278</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329</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218</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260</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261</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CO" sz="900" b="0" i="0" u="none" strike="noStrike">
                        <a:solidFill>
                          <a:srgbClr val="000000"/>
                        </a:solidFill>
                        <a:effectLst/>
                        <a:latin typeface="Tahoma" panose="020B0604030504040204" pitchFamily="34" charset="0"/>
                      </a:endParaRP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CO" sz="900" b="0" i="0" u="none" strike="noStrike">
                        <a:solidFill>
                          <a:srgbClr val="000000"/>
                        </a:solidFill>
                        <a:effectLst/>
                        <a:latin typeface="Tahoma" panose="020B0604030504040204" pitchFamily="34" charset="0"/>
                      </a:endParaRP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Tahoma" panose="020B0604030504040204" pitchFamily="34" charset="0"/>
                        </a:rPr>
                        <a:t>3511</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92224334"/>
                  </a:ext>
                </a:extLst>
              </a:tr>
              <a:tr h="197168">
                <a:tc>
                  <a:txBody>
                    <a:bodyPr/>
                    <a:lstStyle/>
                    <a:p>
                      <a:pPr algn="ctr" fontAlgn="ctr"/>
                      <a:r>
                        <a:rPr lang="es-CO" sz="900" b="1" i="0" u="none" strike="noStrike">
                          <a:solidFill>
                            <a:srgbClr val="FFFFFF"/>
                          </a:solidFill>
                          <a:effectLst/>
                          <a:latin typeface="Tahoma" panose="020B0604030504040204" pitchFamily="34" charset="0"/>
                        </a:rPr>
                        <a:t>Meta</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DD5"/>
                    </a:solidFill>
                  </a:tcPr>
                </a:tc>
                <a:tc>
                  <a:txBody>
                    <a:bodyPr/>
                    <a:lstStyle/>
                    <a:p>
                      <a:pPr algn="r" fontAlgn="ctr"/>
                      <a:r>
                        <a:rPr lang="es-CO" sz="900" b="0" i="0" u="none" strike="noStrike">
                          <a:solidFill>
                            <a:srgbClr val="000000"/>
                          </a:solidFill>
                          <a:effectLst/>
                          <a:latin typeface="Tahoma" panose="020B0604030504040204" pitchFamily="34" charset="0"/>
                        </a:rPr>
                        <a:t>95%</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95%</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95%</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95%</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95%</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95%</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95%</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95%</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95%</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95%</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95%</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a:solidFill>
                            <a:srgbClr val="000000"/>
                          </a:solidFill>
                          <a:effectLst/>
                          <a:latin typeface="Tahoma" panose="020B0604030504040204" pitchFamily="34" charset="0"/>
                        </a:rPr>
                        <a:t>95%</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900" b="0" i="0" u="none" strike="noStrike" dirty="0">
                          <a:solidFill>
                            <a:srgbClr val="000000"/>
                          </a:solidFill>
                          <a:effectLst/>
                          <a:latin typeface="Tahoma" panose="020B0604030504040204" pitchFamily="34" charset="0"/>
                        </a:rPr>
                        <a:t>95%</a:t>
                      </a:r>
                    </a:p>
                  </a:txBody>
                  <a:tcPr marL="9044" marR="9044" marT="9044" marB="4341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47631012"/>
                  </a:ext>
                </a:extLst>
              </a:tr>
            </a:tbl>
          </a:graphicData>
        </a:graphic>
      </p:graphicFrame>
      <p:pic>
        <p:nvPicPr>
          <p:cNvPr id="2049" name="Picture 1">
            <a:extLst>
              <a:ext uri="{FF2B5EF4-FFF2-40B4-BE49-F238E27FC236}">
                <a16:creationId xmlns:a16="http://schemas.microsoft.com/office/drawing/2014/main" id="{368E53AA-E4DB-0A2E-EB93-9FB1B67BEE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236" y="1701477"/>
            <a:ext cx="5936763" cy="16898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34196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2557FDB-EF6E-7E6D-F892-21D204DD3CB7}"/>
              </a:ext>
            </a:extLst>
          </p:cNvPr>
          <p:cNvSpPr>
            <a:spLocks noGrp="1"/>
          </p:cNvSpPr>
          <p:nvPr>
            <p:ph type="title"/>
          </p:nvPr>
        </p:nvSpPr>
        <p:spPr/>
        <p:txBody>
          <a:bodyPr>
            <a:noAutofit/>
          </a:bodyPr>
          <a:lstStyle/>
          <a:p>
            <a:pPr algn="ctr"/>
            <a:r>
              <a:rPr lang="es-CO" sz="3600" b="1" dirty="0">
                <a:latin typeface="Tahoma" panose="020B0604030504040204" pitchFamily="34" charset="0"/>
                <a:ea typeface="Tahoma" panose="020B0604030504040204" pitchFamily="34" charset="0"/>
                <a:cs typeface="Tahoma" panose="020B0604030504040204" pitchFamily="34" charset="0"/>
              </a:rPr>
              <a:t>Proporción de usuarios que recomendaría su IPS a familiares y amigos.</a:t>
            </a:r>
          </a:p>
        </p:txBody>
      </p:sp>
      <p:graphicFrame>
        <p:nvGraphicFramePr>
          <p:cNvPr id="5" name="Tabla 4">
            <a:extLst>
              <a:ext uri="{FF2B5EF4-FFF2-40B4-BE49-F238E27FC236}">
                <a16:creationId xmlns:a16="http://schemas.microsoft.com/office/drawing/2014/main" id="{F4822CFB-503D-6A79-30DF-03F774C8AB42}"/>
              </a:ext>
            </a:extLst>
          </p:cNvPr>
          <p:cNvGraphicFramePr>
            <a:graphicFrameLocks noGrp="1"/>
          </p:cNvGraphicFramePr>
          <p:nvPr>
            <p:extLst>
              <p:ext uri="{D42A27DB-BD31-4B8C-83A1-F6EECF244321}">
                <p14:modId xmlns:p14="http://schemas.microsoft.com/office/powerpoint/2010/main" val="3882346395"/>
              </p:ext>
            </p:extLst>
          </p:nvPr>
        </p:nvGraphicFramePr>
        <p:xfrm>
          <a:off x="5464818" y="5313202"/>
          <a:ext cx="6248400" cy="419100"/>
        </p:xfrm>
        <a:graphic>
          <a:graphicData uri="http://schemas.openxmlformats.org/drawingml/2006/table">
            <a:tbl>
              <a:tblPr/>
              <a:tblGrid>
                <a:gridCol w="6248400">
                  <a:extLst>
                    <a:ext uri="{9D8B030D-6E8A-4147-A177-3AD203B41FA5}">
                      <a16:colId xmlns:a16="http://schemas.microsoft.com/office/drawing/2014/main" val="81347236"/>
                    </a:ext>
                  </a:extLst>
                </a:gridCol>
              </a:tblGrid>
              <a:tr h="419100">
                <a:tc>
                  <a:txBody>
                    <a:bodyPr/>
                    <a:lstStyle/>
                    <a:p>
                      <a:pPr algn="l" fontAlgn="ctr"/>
                      <a:r>
                        <a:rPr lang="es-ES" sz="1000" b="0" i="0" u="none" strike="noStrike" dirty="0">
                          <a:solidFill>
                            <a:srgbClr val="000000"/>
                          </a:solidFill>
                          <a:effectLst/>
                          <a:latin typeface="Tahoma" panose="020B0604030504040204" pitchFamily="34" charset="0"/>
                        </a:rPr>
                        <a:t>Número  de  usuarios  que  respondieron “definitivamente  sí”  o  “probablemente sí” a la pregunta: ¿Recomendaría a sus familiares y amigos esta IPS?</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77974930"/>
                  </a:ext>
                </a:extLst>
              </a:tr>
            </a:tbl>
          </a:graphicData>
        </a:graphic>
      </p:graphicFrame>
      <p:sp>
        <p:nvSpPr>
          <p:cNvPr id="6" name="CuadroTexto 5">
            <a:extLst>
              <a:ext uri="{FF2B5EF4-FFF2-40B4-BE49-F238E27FC236}">
                <a16:creationId xmlns:a16="http://schemas.microsoft.com/office/drawing/2014/main" id="{0C90DCDE-2B72-2F8F-6429-64AEAE9E0208}"/>
              </a:ext>
            </a:extLst>
          </p:cNvPr>
          <p:cNvSpPr txBox="1"/>
          <p:nvPr/>
        </p:nvSpPr>
        <p:spPr>
          <a:xfrm>
            <a:off x="117243" y="5522752"/>
            <a:ext cx="4378034" cy="461665"/>
          </a:xfrm>
          <a:prstGeom prst="rect">
            <a:avLst/>
          </a:prstGeom>
          <a:noFill/>
        </p:spPr>
        <p:txBody>
          <a:bodyPr wrap="square" rtlCol="0">
            <a:spAutoFit/>
          </a:bodyPr>
          <a:lstStyle/>
          <a:p>
            <a:r>
              <a:rPr lang="es-CO" sz="1200" dirty="0">
                <a:latin typeface="Comic Sans MS" panose="030F0702030302020204" pitchFamily="66" charset="0"/>
              </a:rPr>
              <a:t>Fuente:</a:t>
            </a:r>
            <a:r>
              <a:rPr lang="es-ES" sz="1200" b="0" i="0" dirty="0">
                <a:solidFill>
                  <a:srgbClr val="000000"/>
                </a:solidFill>
                <a:effectLst/>
                <a:latin typeface="Calibri" panose="020F0502020204030204" pitchFamily="34" charset="0"/>
              </a:rPr>
              <a:t> Encuestas de satisfacción OCTUBRE 2024 E.S.E Santiago de Tunja.</a:t>
            </a:r>
            <a:r>
              <a:rPr lang="es-ES" sz="1200" dirty="0"/>
              <a:t> </a:t>
            </a:r>
            <a:endParaRPr lang="es-CO" sz="1200" dirty="0"/>
          </a:p>
        </p:txBody>
      </p:sp>
      <p:graphicFrame>
        <p:nvGraphicFramePr>
          <p:cNvPr id="7" name="Tabla 6">
            <a:extLst>
              <a:ext uri="{FF2B5EF4-FFF2-40B4-BE49-F238E27FC236}">
                <a16:creationId xmlns:a16="http://schemas.microsoft.com/office/drawing/2014/main" id="{BE81B339-4B0A-2D67-D7BC-01DD8FE87F96}"/>
              </a:ext>
            </a:extLst>
          </p:cNvPr>
          <p:cNvGraphicFramePr>
            <a:graphicFrameLocks noGrp="1"/>
          </p:cNvGraphicFramePr>
          <p:nvPr>
            <p:extLst>
              <p:ext uri="{D42A27DB-BD31-4B8C-83A1-F6EECF244321}">
                <p14:modId xmlns:p14="http://schemas.microsoft.com/office/powerpoint/2010/main" val="3987459286"/>
              </p:ext>
            </p:extLst>
          </p:nvPr>
        </p:nvGraphicFramePr>
        <p:xfrm>
          <a:off x="386184" y="2270917"/>
          <a:ext cx="4498332" cy="3042285"/>
        </p:xfrm>
        <a:graphic>
          <a:graphicData uri="http://schemas.openxmlformats.org/drawingml/2006/table">
            <a:tbl>
              <a:tblPr>
                <a:tableStyleId>{2D5ABB26-0587-4C30-8999-92F81FD0307C}</a:tableStyleId>
              </a:tblPr>
              <a:tblGrid>
                <a:gridCol w="4498332">
                  <a:extLst>
                    <a:ext uri="{9D8B030D-6E8A-4147-A177-3AD203B41FA5}">
                      <a16:colId xmlns:a16="http://schemas.microsoft.com/office/drawing/2014/main" val="2175723472"/>
                    </a:ext>
                  </a:extLst>
                </a:gridCol>
              </a:tblGrid>
              <a:tr h="2905041">
                <a:tc>
                  <a:txBody>
                    <a:bodyPr/>
                    <a:lstStyle/>
                    <a:p>
                      <a:pPr algn="just"/>
                      <a:r>
                        <a:rPr lang="es-ES" sz="1600" b="1" i="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Análisis</a:t>
                      </a:r>
                      <a:r>
                        <a:rPr lang="es-ES" sz="1600" b="0" i="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 </a:t>
                      </a:r>
                      <a:r>
                        <a:rPr lang="es-CO" sz="1600" dirty="0"/>
                        <a:t>E</a:t>
                      </a:r>
                      <a:r>
                        <a:rPr lang="es-CO" sz="2000" dirty="0"/>
                        <a:t>l indicador de </a:t>
                      </a:r>
                      <a:r>
                        <a:rPr lang="es-CO" sz="2000" b="1" dirty="0"/>
                        <a:t>Proporción de usuarios que recomendarían su IPS a familiares y amigos</a:t>
                      </a:r>
                      <a:r>
                        <a:rPr lang="es-CO" sz="2000" dirty="0"/>
                        <a:t> para octubre de 2024, basado en 261 encuestas aplicadas a usuarios de consulta ambulatoria (UBAS) y servicios hospitalarios, muestra que el 98% de nuestros usuarios recomendarían la institución, alcanzando así la meta establecida.</a:t>
                      </a:r>
                      <a:br>
                        <a:rPr lang="es-ES" sz="2000" dirty="0">
                          <a:latin typeface="Tahoma" panose="020B0604030504040204" pitchFamily="34" charset="0"/>
                          <a:ea typeface="Tahoma" panose="020B0604030504040204" pitchFamily="34" charset="0"/>
                          <a:cs typeface="Tahoma" panose="020B0604030504040204" pitchFamily="34" charset="0"/>
                        </a:rPr>
                      </a:br>
                      <a:endParaRPr lang="es-CO" sz="1600" dirty="0">
                        <a:latin typeface="Tahoma" panose="020B0604030504040204" pitchFamily="34" charset="0"/>
                        <a:ea typeface="Tahoma" panose="020B0604030504040204" pitchFamily="34" charset="0"/>
                        <a:cs typeface="Tahoma" panose="020B0604030504040204" pitchFamily="34" charset="0"/>
                      </a:endParaRPr>
                    </a:p>
                  </a:txBody>
                  <a:tcPr marL="9525" marR="9525" marT="9525"/>
                </a:tc>
                <a:extLst>
                  <a:ext uri="{0D108BD9-81ED-4DB2-BD59-A6C34878D82A}">
                    <a16:rowId xmlns:a16="http://schemas.microsoft.com/office/drawing/2014/main" val="3805595756"/>
                  </a:ext>
                </a:extLst>
              </a:tr>
            </a:tbl>
          </a:graphicData>
        </a:graphic>
      </p:graphicFrame>
      <p:pic>
        <p:nvPicPr>
          <p:cNvPr id="3073" name="Picture 1">
            <a:extLst>
              <a:ext uri="{FF2B5EF4-FFF2-40B4-BE49-F238E27FC236}">
                <a16:creationId xmlns:a16="http://schemas.microsoft.com/office/drawing/2014/main" id="{7BD77E4F-7038-09BD-E36A-6540FD30B0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5730" y="1847850"/>
            <a:ext cx="6886575" cy="3162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46021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C0EFA8AF-79AD-FBB5-1E4E-E83F971165ED}"/>
              </a:ext>
            </a:extLst>
          </p:cNvPr>
          <p:cNvSpPr>
            <a:spLocks noGrp="1"/>
          </p:cNvSpPr>
          <p:nvPr>
            <p:ph type="title"/>
          </p:nvPr>
        </p:nvSpPr>
        <p:spPr>
          <a:xfrm>
            <a:off x="1023395" y="2103437"/>
            <a:ext cx="10515600" cy="1325563"/>
          </a:xfrm>
        </p:spPr>
        <p:txBody>
          <a:bodyPr>
            <a:normAutofit/>
          </a:bodyPr>
          <a:lstStyle/>
          <a:p>
            <a:pPr algn="ctr"/>
            <a:r>
              <a:rPr lang="es-ES" b="1" dirty="0">
                <a:latin typeface="Tahoma" panose="020B0604030504040204" pitchFamily="34" charset="0"/>
                <a:ea typeface="Tahoma" panose="020B0604030504040204" pitchFamily="34" charset="0"/>
                <a:cs typeface="Tahoma" panose="020B0604030504040204" pitchFamily="34" charset="0"/>
              </a:rPr>
              <a:t>4</a:t>
            </a:r>
            <a:r>
              <a:rPr lang="es-ES" sz="4400" b="1" dirty="0">
                <a:latin typeface="Tahoma" panose="020B0604030504040204" pitchFamily="34" charset="0"/>
                <a:ea typeface="Tahoma" panose="020B0604030504040204" pitchFamily="34" charset="0"/>
                <a:cs typeface="Tahoma" panose="020B0604030504040204" pitchFamily="34" charset="0"/>
              </a:rPr>
              <a:t>. </a:t>
            </a:r>
            <a:r>
              <a:rPr lang="es-ES" b="1" dirty="0">
                <a:latin typeface="Tahoma" panose="020B0604030504040204" pitchFamily="34" charset="0"/>
                <a:ea typeface="Tahoma" panose="020B0604030504040204" pitchFamily="34" charset="0"/>
                <a:cs typeface="Tahoma" panose="020B0604030504040204" pitchFamily="34" charset="0"/>
              </a:rPr>
              <a:t>PROPOSICIONES Y VARIOS.</a:t>
            </a:r>
            <a:endParaRPr lang="es-CO"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614381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B4D8C77-A5FC-BAC7-2B20-8CE0718D710D}"/>
              </a:ext>
            </a:extLst>
          </p:cNvPr>
          <p:cNvSpPr>
            <a:spLocks noGrp="1"/>
          </p:cNvSpPr>
          <p:nvPr>
            <p:ph type="title"/>
          </p:nvPr>
        </p:nvSpPr>
        <p:spPr>
          <a:xfrm>
            <a:off x="942372" y="2103437"/>
            <a:ext cx="10515600" cy="1325563"/>
          </a:xfrm>
        </p:spPr>
        <p:txBody>
          <a:bodyPr/>
          <a:lstStyle/>
          <a:p>
            <a:pPr algn="ctr"/>
            <a:r>
              <a:rPr lang="es-CO" sz="6000" b="1" dirty="0">
                <a:latin typeface="Tahoma" panose="020B0604030504040204" pitchFamily="34" charset="0"/>
                <a:ea typeface="Tahoma" panose="020B0604030504040204" pitchFamily="34" charset="0"/>
                <a:cs typeface="Tahoma" panose="020B0604030504040204" pitchFamily="34" charset="0"/>
              </a:rPr>
              <a:t>GRACIAS…</a:t>
            </a:r>
            <a:endParaRPr lang="es-CO"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0563554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66538D5-9556-5B95-B6A7-DD635DA1B63C}"/>
              </a:ext>
            </a:extLst>
          </p:cNvPr>
          <p:cNvSpPr>
            <a:spLocks noGrp="1"/>
          </p:cNvSpPr>
          <p:nvPr>
            <p:ph type="title"/>
          </p:nvPr>
        </p:nvSpPr>
        <p:spPr/>
        <p:txBody>
          <a:bodyPr/>
          <a:lstStyle/>
          <a:p>
            <a:pPr algn="ctr"/>
            <a:r>
              <a:rPr lang="es-CO" b="1" dirty="0">
                <a:latin typeface="Tahoma" panose="020B0604030504040204" pitchFamily="34" charset="0"/>
                <a:ea typeface="Tahoma" panose="020B0604030504040204" pitchFamily="34" charset="0"/>
                <a:cs typeface="Tahoma" panose="020B0604030504040204" pitchFamily="34" charset="0"/>
              </a:rPr>
              <a:t>AGENDA DEL DIA </a:t>
            </a:r>
          </a:p>
        </p:txBody>
      </p:sp>
      <p:sp>
        <p:nvSpPr>
          <p:cNvPr id="3" name="Marcador de contenido 2">
            <a:extLst>
              <a:ext uri="{FF2B5EF4-FFF2-40B4-BE49-F238E27FC236}">
                <a16:creationId xmlns:a16="http://schemas.microsoft.com/office/drawing/2014/main" id="{F7D90FFE-2EDB-91F5-7F3E-63F233203BF4}"/>
              </a:ext>
            </a:extLst>
          </p:cNvPr>
          <p:cNvSpPr>
            <a:spLocks noGrp="1"/>
          </p:cNvSpPr>
          <p:nvPr>
            <p:ph idx="1"/>
          </p:nvPr>
        </p:nvSpPr>
        <p:spPr>
          <a:xfrm>
            <a:off x="838200" y="1881051"/>
            <a:ext cx="10515600" cy="3998200"/>
          </a:xfrm>
        </p:spPr>
        <p:txBody>
          <a:bodyPr>
            <a:normAutofit/>
          </a:bodyPr>
          <a:lstStyle/>
          <a:p>
            <a:pPr marL="342900" indent="-342900" algn="l">
              <a:lnSpc>
                <a:spcPct val="115000"/>
              </a:lnSpc>
              <a:spcBef>
                <a:spcPts val="601"/>
              </a:spcBef>
              <a:buAutoNum type="arabicPeriod"/>
            </a:pPr>
            <a:r>
              <a:rPr lang="es-US" sz="3500" b="0" strike="noStrike" spc="-1" dirty="0">
                <a:latin typeface="Tahoma" panose="020B0604030504040204" pitchFamily="34" charset="0"/>
                <a:ea typeface="Tahoma" panose="020B0604030504040204" pitchFamily="34" charset="0"/>
                <a:cs typeface="Tahoma" panose="020B0604030504040204" pitchFamily="34" charset="0"/>
              </a:rPr>
              <a:t>Verificación de quórum.</a:t>
            </a:r>
          </a:p>
          <a:p>
            <a:pPr marL="342900" indent="-342900" algn="l">
              <a:lnSpc>
                <a:spcPct val="115000"/>
              </a:lnSpc>
              <a:spcBef>
                <a:spcPts val="601"/>
              </a:spcBef>
              <a:buAutoNum type="arabicPeriod"/>
            </a:pPr>
            <a:r>
              <a:rPr lang="es-US" sz="3500" b="0" strike="noStrike" spc="-1" dirty="0">
                <a:latin typeface="Tahoma" panose="020B0604030504040204" pitchFamily="34" charset="0"/>
                <a:ea typeface="Tahoma" panose="020B0604030504040204" pitchFamily="34" charset="0"/>
                <a:cs typeface="Tahoma" panose="020B0604030504040204" pitchFamily="34" charset="0"/>
              </a:rPr>
              <a:t>Seguimiento a compromisos</a:t>
            </a:r>
          </a:p>
          <a:p>
            <a:pPr marL="342900" indent="-342900" algn="l">
              <a:lnSpc>
                <a:spcPct val="115000"/>
              </a:lnSpc>
              <a:spcBef>
                <a:spcPts val="601"/>
              </a:spcBef>
              <a:buFont typeface="+mj-lt"/>
              <a:buAutoNum type="arabicPeriod"/>
            </a:pPr>
            <a:r>
              <a:rPr lang="es-US" sz="3500" b="0" strike="noStrike" spc="-1" dirty="0">
                <a:latin typeface="Tahoma" panose="020B0604030504040204" pitchFamily="34" charset="0"/>
                <a:ea typeface="Tahoma" panose="020B0604030504040204" pitchFamily="34" charset="0"/>
                <a:cs typeface="Tahoma" panose="020B0604030504040204" pitchFamily="34" charset="0"/>
              </a:rPr>
              <a:t>Desarrollo del comité: Presentación de Indicadores.</a:t>
            </a:r>
            <a:endParaRPr lang="es-CO" sz="3500" b="0" strike="noStrike" spc="-1" dirty="0">
              <a:latin typeface="Tahoma" panose="020B0604030504040204" pitchFamily="34" charset="0"/>
              <a:ea typeface="Tahoma" panose="020B0604030504040204" pitchFamily="34" charset="0"/>
              <a:cs typeface="Tahoma" panose="020B0604030504040204" pitchFamily="34" charset="0"/>
            </a:endParaRPr>
          </a:p>
          <a:p>
            <a:pPr marL="342900" indent="-342900" algn="l">
              <a:lnSpc>
                <a:spcPct val="115000"/>
              </a:lnSpc>
              <a:spcBef>
                <a:spcPts val="601"/>
              </a:spcBef>
              <a:buFont typeface="+mj-lt"/>
              <a:buAutoNum type="arabicPeriod"/>
            </a:pPr>
            <a:r>
              <a:rPr lang="es-US" sz="3500" spc="-1" dirty="0">
                <a:latin typeface="Tahoma" panose="020B0604030504040204" pitchFamily="34" charset="0"/>
                <a:ea typeface="Tahoma" panose="020B0604030504040204" pitchFamily="34" charset="0"/>
                <a:cs typeface="Tahoma" panose="020B0604030504040204" pitchFamily="34" charset="0"/>
              </a:rPr>
              <a:t>Proposiciones y varios.</a:t>
            </a:r>
            <a:endParaRPr lang="es-CO" sz="3500" b="0" strike="noStrike" spc="-1" dirty="0">
              <a:latin typeface="Tahoma" panose="020B0604030504040204" pitchFamily="34" charset="0"/>
              <a:ea typeface="Tahoma" panose="020B0604030504040204" pitchFamily="34" charset="0"/>
              <a:cs typeface="Tahoma" panose="020B0604030504040204" pitchFamily="34" charset="0"/>
            </a:endParaRPr>
          </a:p>
          <a:p>
            <a:pPr marL="0" indent="0">
              <a:buNone/>
            </a:pPr>
            <a:endParaRPr lang="es-CO" dirty="0"/>
          </a:p>
        </p:txBody>
      </p:sp>
    </p:spTree>
    <p:extLst>
      <p:ext uri="{BB962C8B-B14F-4D97-AF65-F5344CB8AC3E}">
        <p14:creationId xmlns:p14="http://schemas.microsoft.com/office/powerpoint/2010/main" val="4029050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B39FFB-D428-BDF4-1CFE-E436E9658E23}"/>
              </a:ext>
            </a:extLst>
          </p:cNvPr>
          <p:cNvSpPr>
            <a:spLocks noGrp="1"/>
          </p:cNvSpPr>
          <p:nvPr>
            <p:ph type="title"/>
          </p:nvPr>
        </p:nvSpPr>
        <p:spPr>
          <a:xfrm>
            <a:off x="2037144" y="405115"/>
            <a:ext cx="9435498" cy="1184797"/>
          </a:xfrm>
        </p:spPr>
        <p:txBody>
          <a:bodyPr/>
          <a:lstStyle/>
          <a:p>
            <a:pPr algn="ctr"/>
            <a:r>
              <a:rPr lang="es-ES" sz="4400" b="1" dirty="0">
                <a:latin typeface="Tahoma" panose="020B0604030504040204" pitchFamily="34" charset="0"/>
                <a:ea typeface="Tahoma" panose="020B0604030504040204" pitchFamily="34" charset="0"/>
                <a:cs typeface="Tahoma" panose="020B0604030504040204" pitchFamily="34" charset="0"/>
              </a:rPr>
              <a:t>1. Verificación de quórum</a:t>
            </a:r>
            <a:endParaRPr lang="es-CO" dirty="0">
              <a:latin typeface="Tahoma" panose="020B0604030504040204" pitchFamily="34" charset="0"/>
              <a:ea typeface="Tahoma" panose="020B0604030504040204" pitchFamily="34" charset="0"/>
              <a:cs typeface="Tahoma" panose="020B0604030504040204" pitchFamily="34" charset="0"/>
            </a:endParaRPr>
          </a:p>
        </p:txBody>
      </p:sp>
      <p:pic>
        <p:nvPicPr>
          <p:cNvPr id="5" name="Imagen 4">
            <a:extLst>
              <a:ext uri="{FF2B5EF4-FFF2-40B4-BE49-F238E27FC236}">
                <a16:creationId xmlns:a16="http://schemas.microsoft.com/office/drawing/2014/main" id="{AADA11C0-2BBC-738D-A331-4C6BA847479D}"/>
              </a:ext>
            </a:extLst>
          </p:cNvPr>
          <p:cNvPicPr>
            <a:picLocks noChangeAspect="1"/>
          </p:cNvPicPr>
          <p:nvPr/>
        </p:nvPicPr>
        <p:blipFill>
          <a:blip r:embed="rId2"/>
          <a:stretch>
            <a:fillRect/>
          </a:stretch>
        </p:blipFill>
        <p:spPr>
          <a:xfrm>
            <a:off x="558603" y="1884911"/>
            <a:ext cx="11400786" cy="3636213"/>
          </a:xfrm>
          <a:prstGeom prst="rect">
            <a:avLst/>
          </a:prstGeom>
        </p:spPr>
      </p:pic>
    </p:spTree>
    <p:extLst>
      <p:ext uri="{BB962C8B-B14F-4D97-AF65-F5344CB8AC3E}">
        <p14:creationId xmlns:p14="http://schemas.microsoft.com/office/powerpoint/2010/main" val="859645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36F8DC4C-8696-E7F5-EF41-9D4C6A807447}"/>
              </a:ext>
            </a:extLst>
          </p:cNvPr>
          <p:cNvSpPr>
            <a:spLocks noGrp="1"/>
          </p:cNvSpPr>
          <p:nvPr>
            <p:ph type="title"/>
          </p:nvPr>
        </p:nvSpPr>
        <p:spPr>
          <a:xfrm>
            <a:off x="1516284" y="365125"/>
            <a:ext cx="9837516" cy="1325563"/>
          </a:xfrm>
        </p:spPr>
        <p:txBody>
          <a:bodyPr/>
          <a:lstStyle/>
          <a:p>
            <a:pPr algn="ctr"/>
            <a:r>
              <a:rPr lang="es-CO" b="1" dirty="0">
                <a:latin typeface="Tahoma" panose="020B0604030504040204" pitchFamily="34" charset="0"/>
                <a:ea typeface="Tahoma" panose="020B0604030504040204" pitchFamily="34" charset="0"/>
                <a:cs typeface="Tahoma" panose="020B0604030504040204" pitchFamily="34" charset="0"/>
              </a:rPr>
              <a:t>2. SEGUIMIENTO A COMPROMISOS</a:t>
            </a:r>
          </a:p>
        </p:txBody>
      </p:sp>
      <p:graphicFrame>
        <p:nvGraphicFramePr>
          <p:cNvPr id="3" name="Tabla 2">
            <a:extLst>
              <a:ext uri="{FF2B5EF4-FFF2-40B4-BE49-F238E27FC236}">
                <a16:creationId xmlns:a16="http://schemas.microsoft.com/office/drawing/2014/main" id="{FB9545D3-C13E-66F0-5967-2675AAA8854E}"/>
              </a:ext>
            </a:extLst>
          </p:cNvPr>
          <p:cNvGraphicFramePr>
            <a:graphicFrameLocks noGrp="1"/>
          </p:cNvGraphicFramePr>
          <p:nvPr>
            <p:extLst>
              <p:ext uri="{D42A27DB-BD31-4B8C-83A1-F6EECF244321}">
                <p14:modId xmlns:p14="http://schemas.microsoft.com/office/powerpoint/2010/main" val="133827971"/>
              </p:ext>
            </p:extLst>
          </p:nvPr>
        </p:nvGraphicFramePr>
        <p:xfrm>
          <a:off x="838199" y="1825881"/>
          <a:ext cx="10515601" cy="3814431"/>
        </p:xfrm>
        <a:graphic>
          <a:graphicData uri="http://schemas.openxmlformats.org/drawingml/2006/table">
            <a:tbl>
              <a:tblPr>
                <a:tableStyleId>{5C22544A-7EE6-4342-B048-85BDC9FD1C3A}</a:tableStyleId>
              </a:tblPr>
              <a:tblGrid>
                <a:gridCol w="515368">
                  <a:extLst>
                    <a:ext uri="{9D8B030D-6E8A-4147-A177-3AD203B41FA5}">
                      <a16:colId xmlns:a16="http://schemas.microsoft.com/office/drawing/2014/main" val="2525756265"/>
                    </a:ext>
                  </a:extLst>
                </a:gridCol>
                <a:gridCol w="4467920">
                  <a:extLst>
                    <a:ext uri="{9D8B030D-6E8A-4147-A177-3AD203B41FA5}">
                      <a16:colId xmlns:a16="http://schemas.microsoft.com/office/drawing/2014/main" val="3920834210"/>
                    </a:ext>
                  </a:extLst>
                </a:gridCol>
                <a:gridCol w="2027814">
                  <a:extLst>
                    <a:ext uri="{9D8B030D-6E8A-4147-A177-3AD203B41FA5}">
                      <a16:colId xmlns:a16="http://schemas.microsoft.com/office/drawing/2014/main" val="552955666"/>
                    </a:ext>
                  </a:extLst>
                </a:gridCol>
                <a:gridCol w="1979432">
                  <a:extLst>
                    <a:ext uri="{9D8B030D-6E8A-4147-A177-3AD203B41FA5}">
                      <a16:colId xmlns:a16="http://schemas.microsoft.com/office/drawing/2014/main" val="3405576964"/>
                    </a:ext>
                  </a:extLst>
                </a:gridCol>
                <a:gridCol w="1525067">
                  <a:extLst>
                    <a:ext uri="{9D8B030D-6E8A-4147-A177-3AD203B41FA5}">
                      <a16:colId xmlns:a16="http://schemas.microsoft.com/office/drawing/2014/main" val="2867816129"/>
                    </a:ext>
                  </a:extLst>
                </a:gridCol>
              </a:tblGrid>
              <a:tr h="666115">
                <a:tc>
                  <a:txBody>
                    <a:bodyPr/>
                    <a:lstStyle/>
                    <a:p>
                      <a:pPr algn="ctr"/>
                      <a:r>
                        <a:rPr lang="es-CO" sz="1800" dirty="0">
                          <a:effectLst/>
                        </a:rPr>
                        <a:t>No.</a:t>
                      </a:r>
                      <a:endParaRPr lang="es-CO" sz="1800" dirty="0">
                        <a:effectLst/>
                        <a:latin typeface="Times New Roman" panose="02020603050405020304" pitchFamily="18" charset="0"/>
                        <a:ea typeface="Times New Roman" panose="02020603050405020304" pitchFamily="18" charset="0"/>
                      </a:endParaRPr>
                    </a:p>
                  </a:txBody>
                  <a:tcPr marL="43578" marR="43578" marT="0" marB="0" anchor="ctr"/>
                </a:tc>
                <a:tc>
                  <a:txBody>
                    <a:bodyPr/>
                    <a:lstStyle/>
                    <a:p>
                      <a:pPr algn="ctr"/>
                      <a:r>
                        <a:rPr lang="es-CO" sz="1800" b="1" dirty="0">
                          <a:effectLst/>
                        </a:rPr>
                        <a:t>COMPROMISO ADQUIRIDO</a:t>
                      </a:r>
                      <a:endParaRPr lang="es-CO" sz="1800" b="1" dirty="0">
                        <a:effectLst/>
                        <a:latin typeface="Times New Roman" panose="02020603050405020304" pitchFamily="18" charset="0"/>
                        <a:ea typeface="Times New Roman" panose="02020603050405020304" pitchFamily="18" charset="0"/>
                      </a:endParaRPr>
                    </a:p>
                  </a:txBody>
                  <a:tcPr marL="43578" marR="43578" marT="0" marB="0" anchor="ctr"/>
                </a:tc>
                <a:tc>
                  <a:txBody>
                    <a:bodyPr/>
                    <a:lstStyle/>
                    <a:p>
                      <a:pPr algn="ctr"/>
                      <a:r>
                        <a:rPr lang="es-CO" sz="1800" b="1">
                          <a:effectLst/>
                        </a:rPr>
                        <a:t>RESPONSABLE</a:t>
                      </a:r>
                      <a:endParaRPr lang="es-CO" sz="1800" b="1">
                        <a:effectLst/>
                        <a:latin typeface="Times New Roman" panose="02020603050405020304" pitchFamily="18" charset="0"/>
                        <a:ea typeface="Times New Roman" panose="02020603050405020304" pitchFamily="18" charset="0"/>
                      </a:endParaRPr>
                    </a:p>
                  </a:txBody>
                  <a:tcPr marL="43578" marR="43578" marT="0" marB="0" anchor="ctr"/>
                </a:tc>
                <a:tc>
                  <a:txBody>
                    <a:bodyPr/>
                    <a:lstStyle/>
                    <a:p>
                      <a:pPr algn="ctr"/>
                      <a:r>
                        <a:rPr lang="es-CO" sz="1800" b="1">
                          <a:effectLst/>
                        </a:rPr>
                        <a:t>FECHA DE CUMPLIMIENTO</a:t>
                      </a:r>
                      <a:endParaRPr lang="es-CO" sz="1800" b="1">
                        <a:effectLst/>
                        <a:latin typeface="Times New Roman" panose="02020603050405020304" pitchFamily="18" charset="0"/>
                        <a:ea typeface="Times New Roman" panose="02020603050405020304" pitchFamily="18" charset="0"/>
                      </a:endParaRPr>
                    </a:p>
                  </a:txBody>
                  <a:tcPr marL="43578" marR="43578" marT="0" marB="0" anchor="ctr"/>
                </a:tc>
                <a:tc>
                  <a:txBody>
                    <a:bodyPr/>
                    <a:lstStyle/>
                    <a:p>
                      <a:pPr algn="ctr"/>
                      <a:r>
                        <a:rPr lang="es-CO" sz="1800" b="1" dirty="0">
                          <a:effectLst/>
                        </a:rPr>
                        <a:t>DOCUMENTO SOPORTE</a:t>
                      </a:r>
                      <a:endParaRPr lang="es-CO" sz="1800" b="1" dirty="0">
                        <a:effectLst/>
                        <a:latin typeface="Times New Roman" panose="02020603050405020304" pitchFamily="18" charset="0"/>
                        <a:ea typeface="Times New Roman" panose="02020603050405020304" pitchFamily="18" charset="0"/>
                      </a:endParaRPr>
                    </a:p>
                  </a:txBody>
                  <a:tcPr marL="43578" marR="43578" marT="0" marB="0"/>
                </a:tc>
                <a:extLst>
                  <a:ext uri="{0D108BD9-81ED-4DB2-BD59-A6C34878D82A}">
                    <a16:rowId xmlns:a16="http://schemas.microsoft.com/office/drawing/2014/main" val="1461402076"/>
                  </a:ext>
                </a:extLst>
              </a:tr>
              <a:tr h="679436">
                <a:tc>
                  <a:txBody>
                    <a:bodyPr/>
                    <a:lstStyle/>
                    <a:p>
                      <a:pPr algn="ctr"/>
                      <a:r>
                        <a:rPr lang="es-CO" sz="1800">
                          <a:effectLst/>
                        </a:rPr>
                        <a:t>1</a:t>
                      </a:r>
                    </a:p>
                    <a:p>
                      <a:r>
                        <a:rPr lang="es-CO" sz="1800">
                          <a:effectLst/>
                        </a:rPr>
                        <a:t> </a:t>
                      </a:r>
                      <a:endParaRPr lang="es-CO" sz="1800">
                        <a:effectLst/>
                        <a:latin typeface="Times New Roman" panose="02020603050405020304" pitchFamily="18" charset="0"/>
                        <a:ea typeface="Times New Roman" panose="02020603050405020304" pitchFamily="18" charset="0"/>
                      </a:endParaRPr>
                    </a:p>
                  </a:txBody>
                  <a:tcPr marL="43578" marR="43578" marT="0" marB="0"/>
                </a:tc>
                <a:tc>
                  <a:txBody>
                    <a:bodyPr/>
                    <a:lstStyle/>
                    <a:p>
                      <a:pPr marR="20320" algn="l"/>
                      <a:r>
                        <a:rPr lang="es-CO" sz="1800" dirty="0">
                          <a:effectLst/>
                        </a:rPr>
                        <a:t>Revisión resolución </a:t>
                      </a:r>
                      <a:r>
                        <a:rPr lang="es-CO" sz="1800" dirty="0" err="1">
                          <a:effectLst/>
                        </a:rPr>
                        <a:t>N°</a:t>
                      </a:r>
                      <a:r>
                        <a:rPr lang="es-CO" sz="1800" dirty="0">
                          <a:effectLst/>
                        </a:rPr>
                        <a:t> 086 </a:t>
                      </a:r>
                      <a:endParaRPr lang="es-CO" sz="1800" dirty="0">
                        <a:effectLst/>
                        <a:latin typeface="Times New Roman" panose="02020603050405020304" pitchFamily="18" charset="0"/>
                        <a:ea typeface="Times New Roman" panose="02020603050405020304" pitchFamily="18" charset="0"/>
                      </a:endParaRPr>
                    </a:p>
                  </a:txBody>
                  <a:tcPr marL="43578" marR="43578" marT="0" marB="0"/>
                </a:tc>
                <a:tc>
                  <a:txBody>
                    <a:bodyPr/>
                    <a:lstStyle/>
                    <a:p>
                      <a:pPr algn="l"/>
                      <a:r>
                        <a:rPr lang="es-CO" sz="1800">
                          <a:effectLst/>
                        </a:rPr>
                        <a:t>SIAU</a:t>
                      </a:r>
                    </a:p>
                    <a:p>
                      <a:pPr algn="l"/>
                      <a:r>
                        <a:rPr lang="es-CO" sz="1800">
                          <a:effectLst/>
                        </a:rPr>
                        <a:t> </a:t>
                      </a:r>
                      <a:endParaRPr lang="es-CO" sz="1800">
                        <a:effectLst/>
                        <a:latin typeface="Times New Roman" panose="02020603050405020304" pitchFamily="18" charset="0"/>
                        <a:ea typeface="Times New Roman" panose="02020603050405020304" pitchFamily="18" charset="0"/>
                      </a:endParaRPr>
                    </a:p>
                  </a:txBody>
                  <a:tcPr marL="43578" marR="43578" marT="0" marB="0"/>
                </a:tc>
                <a:tc>
                  <a:txBody>
                    <a:bodyPr/>
                    <a:lstStyle/>
                    <a:p>
                      <a:pPr algn="l"/>
                      <a:r>
                        <a:rPr lang="es-CO" sz="1800">
                          <a:effectLst/>
                        </a:rPr>
                        <a:t>NOVIEMBRE</a:t>
                      </a:r>
                      <a:endParaRPr lang="es-CO" sz="1800">
                        <a:effectLst/>
                        <a:latin typeface="Times New Roman" panose="02020603050405020304" pitchFamily="18" charset="0"/>
                        <a:ea typeface="Times New Roman" panose="02020603050405020304" pitchFamily="18" charset="0"/>
                      </a:endParaRPr>
                    </a:p>
                  </a:txBody>
                  <a:tcPr marL="43578" marR="43578" marT="0" marB="0"/>
                </a:tc>
                <a:tc>
                  <a:txBody>
                    <a:bodyPr/>
                    <a:lstStyle/>
                    <a:p>
                      <a:pPr algn="l"/>
                      <a:r>
                        <a:rPr lang="es-CO" sz="1800">
                          <a:effectLst/>
                        </a:rPr>
                        <a:t>Resolución nro. 086</a:t>
                      </a:r>
                      <a:endParaRPr lang="es-CO" sz="1800">
                        <a:effectLst/>
                        <a:latin typeface="Times New Roman" panose="02020603050405020304" pitchFamily="18" charset="0"/>
                        <a:ea typeface="Times New Roman" panose="02020603050405020304" pitchFamily="18" charset="0"/>
                      </a:endParaRPr>
                    </a:p>
                  </a:txBody>
                  <a:tcPr marL="43578" marR="43578" marT="0" marB="0"/>
                </a:tc>
                <a:extLst>
                  <a:ext uri="{0D108BD9-81ED-4DB2-BD59-A6C34878D82A}">
                    <a16:rowId xmlns:a16="http://schemas.microsoft.com/office/drawing/2014/main" val="1574698887"/>
                  </a:ext>
                </a:extLst>
              </a:tr>
              <a:tr h="1698590">
                <a:tc>
                  <a:txBody>
                    <a:bodyPr/>
                    <a:lstStyle/>
                    <a:p>
                      <a:pPr algn="ctr"/>
                      <a:r>
                        <a:rPr lang="es-CO" sz="1800">
                          <a:effectLst/>
                        </a:rPr>
                        <a:t>2</a:t>
                      </a:r>
                      <a:endParaRPr lang="es-CO" sz="1800">
                        <a:effectLst/>
                        <a:latin typeface="Times New Roman" panose="02020603050405020304" pitchFamily="18" charset="0"/>
                        <a:ea typeface="Times New Roman" panose="02020603050405020304" pitchFamily="18" charset="0"/>
                      </a:endParaRPr>
                    </a:p>
                  </a:txBody>
                  <a:tcPr marL="43578" marR="43578" marT="0" marB="0"/>
                </a:tc>
                <a:tc>
                  <a:txBody>
                    <a:bodyPr/>
                    <a:lstStyle/>
                    <a:p>
                      <a:pPr marR="20320" algn="l"/>
                      <a:r>
                        <a:rPr lang="es-CO" sz="1800">
                          <a:effectLst/>
                        </a:rPr>
                        <a:t>Convocar a una reunión desde la Subgerencia Administrativa con la Empresa Toronto para definir el proceso de solicitud del documento de identidad al ingreso al Hospital Metropolitano, así como para socializar las PQRD presentadas por los usuarios en relación con la comunicación y el trato recibido por parte de los funcionarios de la Empresa Toronto.</a:t>
                      </a:r>
                      <a:endParaRPr lang="es-CO" sz="1800">
                        <a:effectLst/>
                        <a:latin typeface="Times New Roman" panose="02020603050405020304" pitchFamily="18" charset="0"/>
                        <a:ea typeface="Times New Roman" panose="02020603050405020304" pitchFamily="18" charset="0"/>
                      </a:endParaRPr>
                    </a:p>
                  </a:txBody>
                  <a:tcPr marL="43578" marR="43578" marT="0" marB="0"/>
                </a:tc>
                <a:tc>
                  <a:txBody>
                    <a:bodyPr/>
                    <a:lstStyle/>
                    <a:p>
                      <a:pPr algn="l"/>
                      <a:r>
                        <a:rPr lang="es-CO" sz="1800">
                          <a:effectLst/>
                        </a:rPr>
                        <a:t>SUBGERENCIA ADMINISTRATIVA</a:t>
                      </a:r>
                      <a:endParaRPr lang="es-CO" sz="1800">
                        <a:effectLst/>
                        <a:latin typeface="Times New Roman" panose="02020603050405020304" pitchFamily="18" charset="0"/>
                        <a:ea typeface="Times New Roman" panose="02020603050405020304" pitchFamily="18" charset="0"/>
                      </a:endParaRPr>
                    </a:p>
                  </a:txBody>
                  <a:tcPr marL="43578" marR="43578" marT="0" marB="0"/>
                </a:tc>
                <a:tc>
                  <a:txBody>
                    <a:bodyPr/>
                    <a:lstStyle/>
                    <a:p>
                      <a:pPr algn="l"/>
                      <a:r>
                        <a:rPr lang="es-CO" sz="1800">
                          <a:effectLst/>
                        </a:rPr>
                        <a:t>NOVIEMBRE</a:t>
                      </a:r>
                      <a:endParaRPr lang="es-CO" sz="1800">
                        <a:effectLst/>
                        <a:latin typeface="Times New Roman" panose="02020603050405020304" pitchFamily="18" charset="0"/>
                        <a:ea typeface="Times New Roman" panose="02020603050405020304" pitchFamily="18" charset="0"/>
                      </a:endParaRPr>
                    </a:p>
                  </a:txBody>
                  <a:tcPr marL="43578" marR="43578" marT="0" marB="0"/>
                </a:tc>
                <a:tc>
                  <a:txBody>
                    <a:bodyPr/>
                    <a:lstStyle/>
                    <a:p>
                      <a:pPr algn="l"/>
                      <a:r>
                        <a:rPr lang="es-CO" sz="1800" dirty="0">
                          <a:effectLst/>
                        </a:rPr>
                        <a:t>Quejas radicadas por los usuarios</a:t>
                      </a:r>
                      <a:endParaRPr lang="es-CO" sz="1800" dirty="0">
                        <a:effectLst/>
                        <a:latin typeface="Times New Roman" panose="02020603050405020304" pitchFamily="18" charset="0"/>
                        <a:ea typeface="Times New Roman" panose="02020603050405020304" pitchFamily="18" charset="0"/>
                      </a:endParaRPr>
                    </a:p>
                  </a:txBody>
                  <a:tcPr marL="43578" marR="43578" marT="0" marB="0"/>
                </a:tc>
                <a:extLst>
                  <a:ext uri="{0D108BD9-81ED-4DB2-BD59-A6C34878D82A}">
                    <a16:rowId xmlns:a16="http://schemas.microsoft.com/office/drawing/2014/main" val="3939948368"/>
                  </a:ext>
                </a:extLst>
              </a:tr>
            </a:tbl>
          </a:graphicData>
        </a:graphic>
      </p:graphicFrame>
    </p:spTree>
    <p:extLst>
      <p:ext uri="{BB962C8B-B14F-4D97-AF65-F5344CB8AC3E}">
        <p14:creationId xmlns:p14="http://schemas.microsoft.com/office/powerpoint/2010/main" val="37627856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36F8DC4C-8696-E7F5-EF41-9D4C6A807447}"/>
              </a:ext>
            </a:extLst>
          </p:cNvPr>
          <p:cNvSpPr>
            <a:spLocks noGrp="1"/>
          </p:cNvSpPr>
          <p:nvPr>
            <p:ph type="title"/>
          </p:nvPr>
        </p:nvSpPr>
        <p:spPr>
          <a:xfrm>
            <a:off x="1177242" y="191729"/>
            <a:ext cx="9837516" cy="1325563"/>
          </a:xfrm>
        </p:spPr>
        <p:txBody>
          <a:bodyPr>
            <a:normAutofit/>
          </a:bodyPr>
          <a:lstStyle/>
          <a:p>
            <a:pPr marR="20320" algn="ctr"/>
            <a:r>
              <a:rPr lang="es-CO" sz="3600" b="1" dirty="0">
                <a:effectLst/>
              </a:rPr>
              <a:t>Revisión resolución </a:t>
            </a:r>
            <a:r>
              <a:rPr lang="es-CO" sz="3600" b="1" dirty="0" err="1">
                <a:effectLst/>
              </a:rPr>
              <a:t>N°</a:t>
            </a:r>
            <a:r>
              <a:rPr lang="es-CO" sz="3600" b="1" dirty="0">
                <a:effectLst/>
              </a:rPr>
              <a:t> 086 </a:t>
            </a:r>
            <a:endParaRPr lang="es-CO" sz="3600" b="1" dirty="0">
              <a:effectLst/>
              <a:latin typeface="Times New Roman" panose="02020603050405020304" pitchFamily="18" charset="0"/>
              <a:ea typeface="Times New Roman" panose="02020603050405020304" pitchFamily="18" charset="0"/>
            </a:endParaRPr>
          </a:p>
        </p:txBody>
      </p:sp>
      <p:pic>
        <p:nvPicPr>
          <p:cNvPr id="8" name="Imagen 7">
            <a:extLst>
              <a:ext uri="{FF2B5EF4-FFF2-40B4-BE49-F238E27FC236}">
                <a16:creationId xmlns:a16="http://schemas.microsoft.com/office/drawing/2014/main" id="{793033E4-0B12-78AB-B0F6-7844C9EC735C}"/>
              </a:ext>
            </a:extLst>
          </p:cNvPr>
          <p:cNvPicPr>
            <a:picLocks noChangeAspect="1"/>
          </p:cNvPicPr>
          <p:nvPr/>
        </p:nvPicPr>
        <p:blipFill>
          <a:blip r:embed="rId2"/>
          <a:srcRect l="21688" t="22124" r="25959" b="44472"/>
          <a:stretch/>
        </p:blipFill>
        <p:spPr>
          <a:xfrm>
            <a:off x="219918" y="1517292"/>
            <a:ext cx="6007262" cy="3263052"/>
          </a:xfrm>
          <a:prstGeom prst="rect">
            <a:avLst/>
          </a:prstGeom>
        </p:spPr>
      </p:pic>
      <p:pic>
        <p:nvPicPr>
          <p:cNvPr id="10" name="Imagen 9">
            <a:extLst>
              <a:ext uri="{FF2B5EF4-FFF2-40B4-BE49-F238E27FC236}">
                <a16:creationId xmlns:a16="http://schemas.microsoft.com/office/drawing/2014/main" id="{68D1CDF3-DD60-FD93-1FA4-39A4A75CFBFC}"/>
              </a:ext>
            </a:extLst>
          </p:cNvPr>
          <p:cNvPicPr>
            <a:picLocks noChangeAspect="1"/>
          </p:cNvPicPr>
          <p:nvPr/>
        </p:nvPicPr>
        <p:blipFill>
          <a:blip r:embed="rId3"/>
          <a:srcRect l="27236" t="32912" r="28077" b="34346"/>
          <a:stretch/>
        </p:blipFill>
        <p:spPr>
          <a:xfrm>
            <a:off x="5972536" y="1620454"/>
            <a:ext cx="5752617" cy="3565003"/>
          </a:xfrm>
          <a:prstGeom prst="rect">
            <a:avLst/>
          </a:prstGeom>
        </p:spPr>
      </p:pic>
    </p:spTree>
    <p:extLst>
      <p:ext uri="{BB962C8B-B14F-4D97-AF65-F5344CB8AC3E}">
        <p14:creationId xmlns:p14="http://schemas.microsoft.com/office/powerpoint/2010/main" val="3450231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7B778B-196B-514F-0B5E-A3E517ECE0A0}"/>
            </a:ext>
          </a:extLst>
        </p:cNvPr>
        <p:cNvGrpSpPr/>
        <p:nvPr/>
      </p:nvGrpSpPr>
      <p:grpSpPr>
        <a:xfrm>
          <a:off x="0" y="0"/>
          <a:ext cx="0" cy="0"/>
          <a:chOff x="0" y="0"/>
          <a:chExt cx="0" cy="0"/>
        </a:xfrm>
      </p:grpSpPr>
      <p:sp>
        <p:nvSpPr>
          <p:cNvPr id="5" name="Título 1">
            <a:extLst>
              <a:ext uri="{FF2B5EF4-FFF2-40B4-BE49-F238E27FC236}">
                <a16:creationId xmlns:a16="http://schemas.microsoft.com/office/drawing/2014/main" id="{6A21C05E-5A3F-60AF-B5F3-B1182EE3EA20}"/>
              </a:ext>
            </a:extLst>
          </p:cNvPr>
          <p:cNvSpPr>
            <a:spLocks noGrp="1"/>
          </p:cNvSpPr>
          <p:nvPr>
            <p:ph type="title"/>
          </p:nvPr>
        </p:nvSpPr>
        <p:spPr>
          <a:xfrm>
            <a:off x="1177242" y="191729"/>
            <a:ext cx="9837516" cy="1325563"/>
          </a:xfrm>
        </p:spPr>
        <p:txBody>
          <a:bodyPr>
            <a:normAutofit/>
          </a:bodyPr>
          <a:lstStyle/>
          <a:p>
            <a:pPr marR="20320" algn="ctr"/>
            <a:r>
              <a:rPr lang="es-CO" sz="3600" b="1" dirty="0">
                <a:effectLst/>
              </a:rPr>
              <a:t>REVISIÓN PQRD TORONTO</a:t>
            </a:r>
            <a:br>
              <a:rPr lang="es-CO" sz="3600" b="1" dirty="0">
                <a:effectLst/>
              </a:rPr>
            </a:br>
            <a:r>
              <a:rPr lang="es-CO" sz="2400" b="1" dirty="0">
                <a:effectLst/>
              </a:rPr>
              <a:t>SEPTIEMBRE - OCTUBRE</a:t>
            </a:r>
            <a:endParaRPr lang="es-CO" sz="3600" b="1" dirty="0">
              <a:effectLst/>
              <a:latin typeface="Times New Roman" panose="02020603050405020304" pitchFamily="18" charset="0"/>
              <a:ea typeface="Times New Roman" panose="02020603050405020304" pitchFamily="18" charset="0"/>
            </a:endParaRPr>
          </a:p>
        </p:txBody>
      </p:sp>
      <p:pic>
        <p:nvPicPr>
          <p:cNvPr id="3" name="Imagen 2">
            <a:extLst>
              <a:ext uri="{FF2B5EF4-FFF2-40B4-BE49-F238E27FC236}">
                <a16:creationId xmlns:a16="http://schemas.microsoft.com/office/drawing/2014/main" id="{D5615533-C530-C9C9-671C-3BC12930AF9B}"/>
              </a:ext>
            </a:extLst>
          </p:cNvPr>
          <p:cNvPicPr>
            <a:picLocks noChangeAspect="1"/>
          </p:cNvPicPr>
          <p:nvPr/>
        </p:nvPicPr>
        <p:blipFill>
          <a:blip r:embed="rId2">
            <a:extLst>
              <a:ext uri="{28A0092B-C50C-407E-A947-70E740481C1C}">
                <a14:useLocalDpi xmlns:a14="http://schemas.microsoft.com/office/drawing/2010/main" val="0"/>
              </a:ext>
            </a:extLst>
          </a:blip>
          <a:srcRect l="1096" t="10831" r="-1096" b="9985"/>
          <a:stretch/>
        </p:blipFill>
        <p:spPr>
          <a:xfrm>
            <a:off x="0" y="1517292"/>
            <a:ext cx="2453833" cy="4418384"/>
          </a:xfrm>
          <a:prstGeom prst="rect">
            <a:avLst/>
          </a:prstGeom>
        </p:spPr>
      </p:pic>
      <p:pic>
        <p:nvPicPr>
          <p:cNvPr id="6" name="Imagen 5">
            <a:extLst>
              <a:ext uri="{FF2B5EF4-FFF2-40B4-BE49-F238E27FC236}">
                <a16:creationId xmlns:a16="http://schemas.microsoft.com/office/drawing/2014/main" id="{8793ACCC-C45A-B699-2972-5014AE066E7A}"/>
              </a:ext>
            </a:extLst>
          </p:cNvPr>
          <p:cNvPicPr>
            <a:picLocks noChangeAspect="1"/>
          </p:cNvPicPr>
          <p:nvPr/>
        </p:nvPicPr>
        <p:blipFill>
          <a:blip r:embed="rId3">
            <a:extLst>
              <a:ext uri="{28A0092B-C50C-407E-A947-70E740481C1C}">
                <a14:useLocalDpi xmlns:a14="http://schemas.microsoft.com/office/drawing/2010/main" val="0"/>
              </a:ext>
            </a:extLst>
          </a:blip>
          <a:srcRect t="10465" b="9199"/>
          <a:stretch/>
        </p:blipFill>
        <p:spPr>
          <a:xfrm>
            <a:off x="2453833" y="1488858"/>
            <a:ext cx="2453834" cy="4455246"/>
          </a:xfrm>
          <a:prstGeom prst="rect">
            <a:avLst/>
          </a:prstGeom>
        </p:spPr>
      </p:pic>
      <p:pic>
        <p:nvPicPr>
          <p:cNvPr id="9" name="Imagen 8">
            <a:extLst>
              <a:ext uri="{FF2B5EF4-FFF2-40B4-BE49-F238E27FC236}">
                <a16:creationId xmlns:a16="http://schemas.microsoft.com/office/drawing/2014/main" id="{ABE06BAA-C5B6-0AF7-4D4A-96C75FA2E2C3}"/>
              </a:ext>
            </a:extLst>
          </p:cNvPr>
          <p:cNvPicPr>
            <a:picLocks noChangeAspect="1"/>
          </p:cNvPicPr>
          <p:nvPr/>
        </p:nvPicPr>
        <p:blipFill>
          <a:blip r:embed="rId4">
            <a:extLst>
              <a:ext uri="{28A0092B-C50C-407E-A947-70E740481C1C}">
                <a14:useLocalDpi xmlns:a14="http://schemas.microsoft.com/office/drawing/2010/main" val="0"/>
              </a:ext>
            </a:extLst>
          </a:blip>
          <a:srcRect t="10344" b="9391"/>
          <a:stretch/>
        </p:blipFill>
        <p:spPr>
          <a:xfrm>
            <a:off x="4924160" y="1497288"/>
            <a:ext cx="2360175" cy="4438388"/>
          </a:xfrm>
          <a:prstGeom prst="rect">
            <a:avLst/>
          </a:prstGeom>
        </p:spPr>
      </p:pic>
      <p:pic>
        <p:nvPicPr>
          <p:cNvPr id="12" name="Imagen 11">
            <a:extLst>
              <a:ext uri="{FF2B5EF4-FFF2-40B4-BE49-F238E27FC236}">
                <a16:creationId xmlns:a16="http://schemas.microsoft.com/office/drawing/2014/main" id="{6B7D7783-C8AB-2148-AE70-2F4D70D4A4D8}"/>
              </a:ext>
            </a:extLst>
          </p:cNvPr>
          <p:cNvPicPr>
            <a:picLocks noChangeAspect="1"/>
          </p:cNvPicPr>
          <p:nvPr/>
        </p:nvPicPr>
        <p:blipFill>
          <a:blip r:embed="rId5">
            <a:extLst>
              <a:ext uri="{28A0092B-C50C-407E-A947-70E740481C1C}">
                <a14:useLocalDpi xmlns:a14="http://schemas.microsoft.com/office/drawing/2010/main" val="0"/>
              </a:ext>
            </a:extLst>
          </a:blip>
          <a:srcRect t="10802" b="9367"/>
          <a:stretch/>
        </p:blipFill>
        <p:spPr>
          <a:xfrm>
            <a:off x="7284335" y="1480430"/>
            <a:ext cx="2569578" cy="4455246"/>
          </a:xfrm>
          <a:prstGeom prst="rect">
            <a:avLst/>
          </a:prstGeom>
        </p:spPr>
      </p:pic>
      <p:pic>
        <p:nvPicPr>
          <p:cNvPr id="14" name="Imagen 13">
            <a:extLst>
              <a:ext uri="{FF2B5EF4-FFF2-40B4-BE49-F238E27FC236}">
                <a16:creationId xmlns:a16="http://schemas.microsoft.com/office/drawing/2014/main" id="{35858A83-C93C-1EB1-3890-CA553B094625}"/>
              </a:ext>
            </a:extLst>
          </p:cNvPr>
          <p:cNvPicPr>
            <a:picLocks noChangeAspect="1"/>
          </p:cNvPicPr>
          <p:nvPr/>
        </p:nvPicPr>
        <p:blipFill>
          <a:blip r:embed="rId6">
            <a:extLst>
              <a:ext uri="{28A0092B-C50C-407E-A947-70E740481C1C}">
                <a14:useLocalDpi xmlns:a14="http://schemas.microsoft.com/office/drawing/2010/main" val="0"/>
              </a:ext>
            </a:extLst>
          </a:blip>
          <a:srcRect l="-155226" t="7500" r="155226" b="11994"/>
          <a:stretch/>
        </p:blipFill>
        <p:spPr>
          <a:xfrm>
            <a:off x="4511618" y="706056"/>
            <a:ext cx="3168763" cy="5521124"/>
          </a:xfrm>
          <a:prstGeom prst="rect">
            <a:avLst/>
          </a:prstGeom>
        </p:spPr>
      </p:pic>
      <p:pic>
        <p:nvPicPr>
          <p:cNvPr id="16" name="Imagen 15">
            <a:extLst>
              <a:ext uri="{FF2B5EF4-FFF2-40B4-BE49-F238E27FC236}">
                <a16:creationId xmlns:a16="http://schemas.microsoft.com/office/drawing/2014/main" id="{B4AA8778-0AF5-1AA6-E64A-635D23B0F400}"/>
              </a:ext>
            </a:extLst>
          </p:cNvPr>
          <p:cNvPicPr>
            <a:picLocks noChangeAspect="1"/>
          </p:cNvPicPr>
          <p:nvPr/>
        </p:nvPicPr>
        <p:blipFill>
          <a:blip r:embed="rId6">
            <a:extLst>
              <a:ext uri="{28A0092B-C50C-407E-A947-70E740481C1C}">
                <a14:useLocalDpi xmlns:a14="http://schemas.microsoft.com/office/drawing/2010/main" val="0"/>
              </a:ext>
            </a:extLst>
          </a:blip>
          <a:srcRect t="10295" b="9199"/>
          <a:stretch/>
        </p:blipFill>
        <p:spPr>
          <a:xfrm>
            <a:off x="9661003" y="1480430"/>
            <a:ext cx="2530997" cy="4463674"/>
          </a:xfrm>
          <a:prstGeom prst="rect">
            <a:avLst/>
          </a:prstGeom>
        </p:spPr>
      </p:pic>
    </p:spTree>
    <p:extLst>
      <p:ext uri="{BB962C8B-B14F-4D97-AF65-F5344CB8AC3E}">
        <p14:creationId xmlns:p14="http://schemas.microsoft.com/office/powerpoint/2010/main" val="27140113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B76F8A5D-D273-B3AC-6BDB-C11468B3C4E1}"/>
              </a:ext>
            </a:extLst>
          </p:cNvPr>
          <p:cNvSpPr>
            <a:spLocks noGrp="1"/>
          </p:cNvSpPr>
          <p:nvPr>
            <p:ph type="title"/>
          </p:nvPr>
        </p:nvSpPr>
        <p:spPr>
          <a:xfrm>
            <a:off x="838200" y="2103437"/>
            <a:ext cx="10515600" cy="1325563"/>
          </a:xfrm>
        </p:spPr>
        <p:txBody>
          <a:bodyPr>
            <a:normAutofit/>
          </a:bodyPr>
          <a:lstStyle/>
          <a:p>
            <a:pPr algn="ctr"/>
            <a:r>
              <a:rPr lang="es-ES" sz="4400" b="1" dirty="0">
                <a:latin typeface="Tahoma" panose="020B0604030504040204" pitchFamily="34" charset="0"/>
                <a:ea typeface="Tahoma" panose="020B0604030504040204" pitchFamily="34" charset="0"/>
                <a:cs typeface="Tahoma" panose="020B0604030504040204" pitchFamily="34" charset="0"/>
              </a:rPr>
              <a:t>3. </a:t>
            </a:r>
            <a:r>
              <a:rPr lang="es-ES" b="1" dirty="0">
                <a:latin typeface="Tahoma" panose="020B0604030504040204" pitchFamily="34" charset="0"/>
                <a:ea typeface="Tahoma" panose="020B0604030504040204" pitchFamily="34" charset="0"/>
                <a:cs typeface="Tahoma" panose="020B0604030504040204" pitchFamily="34" charset="0"/>
              </a:rPr>
              <a:t>DESARROLLO DEL COMITE.</a:t>
            </a:r>
            <a:endParaRPr lang="es-CO"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9148421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E5BA98FB-4D9E-6CAE-2FF1-DFACBC9F430D}"/>
              </a:ext>
            </a:extLst>
          </p:cNvPr>
          <p:cNvSpPr>
            <a:spLocks noGrp="1"/>
          </p:cNvSpPr>
          <p:nvPr>
            <p:ph type="title"/>
          </p:nvPr>
        </p:nvSpPr>
        <p:spPr>
          <a:xfrm>
            <a:off x="1010666" y="3041248"/>
            <a:ext cx="10517717" cy="775503"/>
          </a:xfrm>
        </p:spPr>
        <p:txBody>
          <a:bodyPr>
            <a:normAutofit fontScale="90000"/>
          </a:bodyPr>
          <a:lstStyle/>
          <a:p>
            <a:pPr algn="ctr"/>
            <a:r>
              <a:rPr lang="en-US" sz="4400" b="1" dirty="0">
                <a:latin typeface="Tahoma" panose="020B0604030504040204" pitchFamily="34" charset="0"/>
                <a:ea typeface="Tahoma" panose="020B0604030504040204" pitchFamily="34" charset="0"/>
                <a:cs typeface="Tahoma" panose="020B0604030504040204" pitchFamily="34" charset="0"/>
              </a:rPr>
              <a:t>PRESENTACIÓN DE INDICADORES</a:t>
            </a:r>
            <a:br>
              <a:rPr lang="en-US" sz="4400" b="1" dirty="0">
                <a:latin typeface="Jost"/>
              </a:rPr>
            </a:br>
            <a:br>
              <a:rPr lang="es-CO" spc="-1" dirty="0">
                <a:solidFill>
                  <a:prstClr val="black"/>
                </a:solidFill>
              </a:rPr>
            </a:br>
            <a:endParaRPr lang="es-CO" dirty="0"/>
          </a:p>
        </p:txBody>
      </p:sp>
    </p:spTree>
    <p:extLst>
      <p:ext uri="{BB962C8B-B14F-4D97-AF65-F5344CB8AC3E}">
        <p14:creationId xmlns:p14="http://schemas.microsoft.com/office/powerpoint/2010/main" val="42631922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2097B9-8681-686B-8F93-548861012F9D}"/>
              </a:ext>
            </a:extLst>
          </p:cNvPr>
          <p:cNvSpPr>
            <a:spLocks noGrp="1"/>
          </p:cNvSpPr>
          <p:nvPr>
            <p:ph type="title"/>
          </p:nvPr>
        </p:nvSpPr>
        <p:spPr>
          <a:xfrm>
            <a:off x="1011820" y="422998"/>
            <a:ext cx="10515600" cy="1325563"/>
          </a:xfrm>
        </p:spPr>
        <p:txBody>
          <a:bodyPr/>
          <a:lstStyle/>
          <a:p>
            <a:pPr algn="ctr"/>
            <a:r>
              <a:rPr lang="es-CO" b="1" dirty="0">
                <a:latin typeface="Tahoma" panose="020B0604030504040204" pitchFamily="34" charset="0"/>
                <a:ea typeface="Tahoma" panose="020B0604030504040204" pitchFamily="34" charset="0"/>
                <a:cs typeface="Tahoma" panose="020B0604030504040204" pitchFamily="34" charset="0"/>
              </a:rPr>
              <a:t>PROPORCION PQRSF GESTIONADAS OPORTUNAMENTE EN LA IPS</a:t>
            </a:r>
          </a:p>
        </p:txBody>
      </p:sp>
      <p:graphicFrame>
        <p:nvGraphicFramePr>
          <p:cNvPr id="5" name="Tabla 4">
            <a:extLst>
              <a:ext uri="{FF2B5EF4-FFF2-40B4-BE49-F238E27FC236}">
                <a16:creationId xmlns:a16="http://schemas.microsoft.com/office/drawing/2014/main" id="{10356FB8-FCE9-57D6-29BA-53BC9AC53355}"/>
              </a:ext>
            </a:extLst>
          </p:cNvPr>
          <p:cNvGraphicFramePr>
            <a:graphicFrameLocks noGrp="1"/>
          </p:cNvGraphicFramePr>
          <p:nvPr>
            <p:extLst>
              <p:ext uri="{D42A27DB-BD31-4B8C-83A1-F6EECF244321}">
                <p14:modId xmlns:p14="http://schemas.microsoft.com/office/powerpoint/2010/main" val="1954260754"/>
              </p:ext>
            </p:extLst>
          </p:nvPr>
        </p:nvGraphicFramePr>
        <p:xfrm>
          <a:off x="428359" y="2002155"/>
          <a:ext cx="4246559" cy="1426845"/>
        </p:xfrm>
        <a:graphic>
          <a:graphicData uri="http://schemas.openxmlformats.org/drawingml/2006/table">
            <a:tbl>
              <a:tblPr/>
              <a:tblGrid>
                <a:gridCol w="4246559">
                  <a:extLst>
                    <a:ext uri="{9D8B030D-6E8A-4147-A177-3AD203B41FA5}">
                      <a16:colId xmlns:a16="http://schemas.microsoft.com/office/drawing/2014/main" val="2175723472"/>
                    </a:ext>
                  </a:extLst>
                </a:gridCol>
              </a:tblGrid>
              <a:tr h="1151735">
                <a:tc>
                  <a:txBody>
                    <a:bodyPr/>
                    <a:lstStyle/>
                    <a:p>
                      <a:pPr algn="just" fontAlgn="t"/>
                      <a:r>
                        <a:rPr lang="es-CO" dirty="0"/>
                        <a:t>El resultado del indicador de la </a:t>
                      </a:r>
                      <a:r>
                        <a:rPr lang="es-CO" b="1" dirty="0"/>
                        <a:t>Proporción de PQRSF gestionadas oportunamente en la IPS</a:t>
                      </a:r>
                      <a:r>
                        <a:rPr lang="es-CO" dirty="0"/>
                        <a:t> para octubre de 2024 muestra un comportamiento estable, se alcanza la meta establecida. (5 días)</a:t>
                      </a:r>
                      <a:endParaRPr lang="es-ES" sz="1800" b="0" i="0" u="none" strike="noStrike" dirty="0">
                        <a:solidFill>
                          <a:srgbClr val="000000"/>
                        </a:solidFill>
                        <a:effectLst/>
                        <a:latin typeface="Comic Sans MS" panose="030F0702030302020204" pitchFamily="66" charset="0"/>
                      </a:endParaRPr>
                    </a:p>
                  </a:txBody>
                  <a:tcPr marL="9525" marR="9525" marT="95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05595756"/>
                  </a:ext>
                </a:extLst>
              </a:tr>
            </a:tbl>
          </a:graphicData>
        </a:graphic>
      </p:graphicFrame>
      <p:graphicFrame>
        <p:nvGraphicFramePr>
          <p:cNvPr id="7" name="Tabla 6">
            <a:extLst>
              <a:ext uri="{FF2B5EF4-FFF2-40B4-BE49-F238E27FC236}">
                <a16:creationId xmlns:a16="http://schemas.microsoft.com/office/drawing/2014/main" id="{9B82DB09-A20A-B7D4-AD23-5E1C311E60DE}"/>
              </a:ext>
            </a:extLst>
          </p:cNvPr>
          <p:cNvGraphicFramePr>
            <a:graphicFrameLocks noGrp="1"/>
          </p:cNvGraphicFramePr>
          <p:nvPr>
            <p:extLst>
              <p:ext uri="{D42A27DB-BD31-4B8C-83A1-F6EECF244321}">
                <p14:modId xmlns:p14="http://schemas.microsoft.com/office/powerpoint/2010/main" val="16823085"/>
              </p:ext>
            </p:extLst>
          </p:nvPr>
        </p:nvGraphicFramePr>
        <p:xfrm>
          <a:off x="4941447" y="2597568"/>
          <a:ext cx="1788460" cy="567690"/>
        </p:xfrm>
        <a:graphic>
          <a:graphicData uri="http://schemas.openxmlformats.org/drawingml/2006/table">
            <a:tbl>
              <a:tblPr/>
              <a:tblGrid>
                <a:gridCol w="1788460">
                  <a:extLst>
                    <a:ext uri="{9D8B030D-6E8A-4147-A177-3AD203B41FA5}">
                      <a16:colId xmlns:a16="http://schemas.microsoft.com/office/drawing/2014/main" val="1393314369"/>
                    </a:ext>
                  </a:extLst>
                </a:gridCol>
              </a:tblGrid>
              <a:tr h="0">
                <a:tc>
                  <a:txBody>
                    <a:bodyPr/>
                    <a:lstStyle/>
                    <a:p>
                      <a:pPr algn="l" fontAlgn="ctr"/>
                      <a:r>
                        <a:rPr lang="es-CO" sz="1000" b="0" i="0" u="none" strike="noStrike" dirty="0">
                          <a:solidFill>
                            <a:srgbClr val="000000"/>
                          </a:solidFill>
                          <a:effectLst/>
                          <a:latin typeface="Tahoma" panose="020B0604030504040204" pitchFamily="34" charset="0"/>
                        </a:rPr>
                        <a:t>PQRSF contestadas a tiempo </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66433021"/>
                  </a:ext>
                </a:extLst>
              </a:tr>
              <a:tr h="171497">
                <a:tc>
                  <a:txBody>
                    <a:bodyPr/>
                    <a:lstStyle/>
                    <a:p>
                      <a:pPr algn="l" fontAlgn="ctr"/>
                      <a:r>
                        <a:rPr lang="es-ES" sz="1000" b="0" i="0" u="none" strike="noStrike" dirty="0">
                          <a:solidFill>
                            <a:srgbClr val="000000"/>
                          </a:solidFill>
                          <a:effectLst/>
                          <a:latin typeface="Tahoma" panose="020B0604030504040204" pitchFamily="34" charset="0"/>
                        </a:rPr>
                        <a:t>Total de PQRSF recibidas durante el periodo </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5697659"/>
                  </a:ext>
                </a:extLst>
              </a:tr>
            </a:tbl>
          </a:graphicData>
        </a:graphic>
      </p:graphicFrame>
      <p:sp>
        <p:nvSpPr>
          <p:cNvPr id="8" name="CuadroTexto 7">
            <a:extLst>
              <a:ext uri="{FF2B5EF4-FFF2-40B4-BE49-F238E27FC236}">
                <a16:creationId xmlns:a16="http://schemas.microsoft.com/office/drawing/2014/main" id="{6F80C142-2C99-601D-35D0-16B50517070F}"/>
              </a:ext>
            </a:extLst>
          </p:cNvPr>
          <p:cNvSpPr txBox="1"/>
          <p:nvPr/>
        </p:nvSpPr>
        <p:spPr>
          <a:xfrm>
            <a:off x="4771416" y="4180601"/>
            <a:ext cx="6883858" cy="1169551"/>
          </a:xfrm>
          <a:prstGeom prst="rect">
            <a:avLst/>
          </a:prstGeom>
          <a:noFill/>
        </p:spPr>
        <p:txBody>
          <a:bodyPr wrap="square" rtlCol="0">
            <a:spAutoFit/>
          </a:bodyPr>
          <a:lstStyle/>
          <a:p>
            <a:r>
              <a:rPr lang="es-ES" sz="1400" dirty="0"/>
              <a:t>En el mes de octubre se gestionaron un total de </a:t>
            </a:r>
            <a:r>
              <a:rPr lang="es-ES" sz="1400" b="1" dirty="0"/>
              <a:t>41 PQRD</a:t>
            </a:r>
            <a:r>
              <a:rPr lang="es-ES" sz="1400" dirty="0"/>
              <a:t>, destacándose una significativa mejora en el promedio de días de respuesta, que pasó de </a:t>
            </a:r>
            <a:r>
              <a:rPr lang="es-ES" sz="1400" b="1" dirty="0"/>
              <a:t>11 días en el mes anterior a 3 días en este período</a:t>
            </a:r>
            <a:r>
              <a:rPr lang="es-ES" sz="1400" dirty="0"/>
              <a:t>. Este avance refleja el impacto positivo de las estrategias implementadas para optimizar los tiempos de atención, lo que contribuye directamente a mejorar la percepción y confianza de los usuarios en el proceso de gestión.</a:t>
            </a:r>
          </a:p>
        </p:txBody>
      </p:sp>
      <p:graphicFrame>
        <p:nvGraphicFramePr>
          <p:cNvPr id="4" name="Gráfico 3">
            <a:extLst>
              <a:ext uri="{FF2B5EF4-FFF2-40B4-BE49-F238E27FC236}">
                <a16:creationId xmlns:a16="http://schemas.microsoft.com/office/drawing/2014/main" id="{911B0717-CA6F-FD25-C5E1-EDD7C82DCC00}"/>
              </a:ext>
            </a:extLst>
          </p:cNvPr>
          <p:cNvGraphicFramePr>
            <a:graphicFrameLocks/>
          </p:cNvGraphicFramePr>
          <p:nvPr>
            <p:extLst>
              <p:ext uri="{D42A27DB-BD31-4B8C-83A1-F6EECF244321}">
                <p14:modId xmlns:p14="http://schemas.microsoft.com/office/powerpoint/2010/main" val="957581890"/>
              </p:ext>
            </p:extLst>
          </p:nvPr>
        </p:nvGraphicFramePr>
        <p:xfrm>
          <a:off x="5552044" y="1820064"/>
          <a:ext cx="6211597" cy="212269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Gráfico 5">
            <a:extLst>
              <a:ext uri="{FF2B5EF4-FFF2-40B4-BE49-F238E27FC236}">
                <a16:creationId xmlns:a16="http://schemas.microsoft.com/office/drawing/2014/main" id="{7592B5A6-A056-938A-3810-FB401165DB00}"/>
              </a:ext>
            </a:extLst>
          </p:cNvPr>
          <p:cNvGraphicFramePr>
            <a:graphicFrameLocks/>
          </p:cNvGraphicFramePr>
          <p:nvPr>
            <p:extLst>
              <p:ext uri="{D42A27DB-BD31-4B8C-83A1-F6EECF244321}">
                <p14:modId xmlns:p14="http://schemas.microsoft.com/office/powerpoint/2010/main" val="1457674175"/>
              </p:ext>
            </p:extLst>
          </p:nvPr>
        </p:nvGraphicFramePr>
        <p:xfrm>
          <a:off x="199416" y="3562109"/>
          <a:ext cx="4572000" cy="24065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41286900"/>
      </p:ext>
    </p:extLst>
  </p:cSld>
  <p:clrMapOvr>
    <a:masterClrMapping/>
  </p:clrMapOvr>
</p:sld>
</file>

<file path=ppt/theme/theme1.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7018</TotalTime>
  <Words>762</Words>
  <Application>Microsoft Office PowerPoint</Application>
  <PresentationFormat>Panorámica</PresentationFormat>
  <Paragraphs>133</Paragraphs>
  <Slides>14</Slides>
  <Notes>0</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14</vt:i4>
      </vt:variant>
    </vt:vector>
  </HeadingPairs>
  <TitlesOfParts>
    <vt:vector size="22" baseType="lpstr">
      <vt:lpstr>Arial</vt:lpstr>
      <vt:lpstr>Calibri</vt:lpstr>
      <vt:lpstr>Calibri Light</vt:lpstr>
      <vt:lpstr>Comic Sans MS</vt:lpstr>
      <vt:lpstr>Jost</vt:lpstr>
      <vt:lpstr>Tahoma</vt:lpstr>
      <vt:lpstr>Times New Roman</vt:lpstr>
      <vt:lpstr>1_Tema de Office</vt:lpstr>
      <vt:lpstr>COMITÉ DE ÉTICA HOSPITALARIA NOVIEMBRE 2024</vt:lpstr>
      <vt:lpstr>AGENDA DEL DIA </vt:lpstr>
      <vt:lpstr>1. Verificación de quórum</vt:lpstr>
      <vt:lpstr>2. SEGUIMIENTO A COMPROMISOS</vt:lpstr>
      <vt:lpstr>Revisión resolución N° 086 </vt:lpstr>
      <vt:lpstr>REVISIÓN PQRD TORONTO SEPTIEMBRE - OCTUBRE</vt:lpstr>
      <vt:lpstr>3. DESARROLLO DEL COMITE.</vt:lpstr>
      <vt:lpstr>PRESENTACIÓN DE INDICADORES  </vt:lpstr>
      <vt:lpstr>PROPORCION PQRSF GESTIONADAS OPORTUNAMENTE EN LA IPS</vt:lpstr>
      <vt:lpstr>ESTADO DE PQRD</vt:lpstr>
      <vt:lpstr>PROPORCIÓN DE SATISFACCION GLOBAL DE LOS USUARIOS EN LA IPS.</vt:lpstr>
      <vt:lpstr>Proporción de usuarios que recomendaría su IPS a familiares y amigos.</vt:lpstr>
      <vt:lpstr>4. PROPOSICIONES Y VARIOS.</vt:lpstr>
      <vt:lpstr>GRACIAS…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COMITÉ DE ÉTICA HOSPITALARIA AGOSTO 2024</dc:title>
  <dc:creator>ATENCIÓN AL USUARIO</dc:creator>
  <cp:lastModifiedBy>ATENCIÓN AL USUARIO</cp:lastModifiedBy>
  <cp:revision>30</cp:revision>
  <dcterms:created xsi:type="dcterms:W3CDTF">2024-09-10T21:14:36Z</dcterms:created>
  <dcterms:modified xsi:type="dcterms:W3CDTF">2024-11-20T23:01:42Z</dcterms:modified>
</cp:coreProperties>
</file>