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63" r:id="rId3"/>
    <p:sldId id="258" r:id="rId4"/>
    <p:sldId id="260" r:id="rId5"/>
    <p:sldId id="277" r:id="rId6"/>
    <p:sldId id="275" r:id="rId7"/>
    <p:sldId id="274" r:id="rId8"/>
    <p:sldId id="262" r:id="rId9"/>
    <p:sldId id="265" r:id="rId10"/>
    <p:sldId id="266" r:id="rId11"/>
    <p:sldId id="268" r:id="rId12"/>
    <p:sldId id="276" r:id="rId13"/>
    <p:sldId id="278" r:id="rId14"/>
    <p:sldId id="264" r:id="rId15"/>
    <p:sldId id="272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710"/>
  </p:normalViewPr>
  <p:slideViewPr>
    <p:cSldViewPr snapToGrid="0">
      <p:cViewPr varScale="1">
        <p:scale>
          <a:sx n="83" d="100"/>
          <a:sy n="83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os\Downloads\2024%20BASE%20RADICACI&#211;N%20PQRDSF%202024%20(4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os\Downloads\2024%20BASE%20RADICACI&#211;N%20PQRDSF%202024%20(4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os\Downloads\2024%20BASE%20RADICACI&#211;N%20PQRDSF%202024%20(4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v>Total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BUZON DE SUGERENCIAS</c:v>
              </c:pt>
              <c:pt idx="1">
                <c:v>SUPERSALUD</c:v>
              </c:pt>
              <c:pt idx="2">
                <c:v>VENTANILLA SIAU</c:v>
              </c:pt>
              <c:pt idx="3">
                <c:v>(en blanco)</c:v>
              </c:pt>
            </c:strLit>
          </c:cat>
          <c:val>
            <c:numLit>
              <c:formatCode>General</c:formatCode>
              <c:ptCount val="4"/>
              <c:pt idx="0">
                <c:v>46</c:v>
              </c:pt>
              <c:pt idx="1">
                <c:v>1</c:v>
              </c:pt>
              <c:pt idx="2">
                <c:v>2</c:v>
              </c:pt>
              <c:pt idx="3">
                <c:v>0</c:v>
              </c:pt>
            </c:numLit>
          </c:val>
          <c:extLst>
            <c:ext xmlns:c16="http://schemas.microsoft.com/office/drawing/2014/chart" uri="{C3380CC4-5D6E-409C-BE32-E72D297353CC}">
              <c16:uniqueId val="{00000000-00C3-4AF9-96D5-A6A4F1B33A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22117536"/>
        <c:axId val="322131456"/>
      </c:barChart>
      <c:catAx>
        <c:axId val="3221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22131456"/>
        <c:crosses val="autoZero"/>
        <c:auto val="1"/>
        <c:lblAlgn val="ctr"/>
        <c:lblOffset val="100"/>
        <c:noMultiLvlLbl val="0"/>
      </c:catAx>
      <c:valAx>
        <c:axId val="322131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221175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ESTADO DE PQRD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Hoja10!$C$20:$C$21</c:f>
              <c:strCache>
                <c:ptCount val="2"/>
                <c:pt idx="0">
                  <c:v>ABIERTA</c:v>
                </c:pt>
                <c:pt idx="1">
                  <c:v>CERRADA</c:v>
                </c:pt>
              </c:strCache>
            </c:strRef>
          </c:cat>
          <c:val>
            <c:numRef>
              <c:f>Hoja10!$D$20:$D$21</c:f>
              <c:numCache>
                <c:formatCode>General</c:formatCode>
                <c:ptCount val="2"/>
                <c:pt idx="0">
                  <c:v>12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2A-4E80-A029-4075E30F88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3091248"/>
        <c:axId val="1913092688"/>
      </c:barChart>
      <c:catAx>
        <c:axId val="191309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13092688"/>
        <c:crosses val="autoZero"/>
        <c:auto val="1"/>
        <c:lblAlgn val="ctr"/>
        <c:lblOffset val="100"/>
        <c:noMultiLvlLbl val="0"/>
      </c:catAx>
      <c:valAx>
        <c:axId val="191309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13091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[2024 BASE RADICACIÓN PQRDSF 2024 (4).xlsx]Hoja9!TablaDinámica12</c:name>
    <c:fmtId val="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CENTRO DE ATENCIÓN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Hoja9!$E$7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Hoja9!$D$8:$D$17</c:f>
              <c:strCache>
                <c:ptCount val="9"/>
                <c:pt idx="0">
                  <c:v>HOSPITAL METROPOLITANO</c:v>
                </c:pt>
                <c:pt idx="1">
                  <c:v>UBA CENTERNARIO </c:v>
                </c:pt>
                <c:pt idx="2">
                  <c:v>UBA CENTRO UNO </c:v>
                </c:pt>
                <c:pt idx="3">
                  <c:v>UBA FLORENCIA </c:v>
                </c:pt>
                <c:pt idx="4">
                  <c:v>UBA FUENTE </c:v>
                </c:pt>
                <c:pt idx="5">
                  <c:v>UBA LIBERTADOR </c:v>
                </c:pt>
                <c:pt idx="6">
                  <c:v>UBA MUISCAS </c:v>
                </c:pt>
                <c:pt idx="7">
                  <c:v>UBA RUNTA </c:v>
                </c:pt>
                <c:pt idx="8">
                  <c:v>(en blanco)</c:v>
                </c:pt>
              </c:strCache>
            </c:strRef>
          </c:cat>
          <c:val>
            <c:numRef>
              <c:f>Hoja9!$E$8:$E$17</c:f>
              <c:numCache>
                <c:formatCode>General</c:formatCode>
                <c:ptCount val="9"/>
                <c:pt idx="0">
                  <c:v>30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2-43E5-ADE2-72193426D2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26679728"/>
        <c:axId val="326678768"/>
      </c:barChart>
      <c:catAx>
        <c:axId val="326679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26678768"/>
        <c:crosses val="autoZero"/>
        <c:auto val="1"/>
        <c:lblAlgn val="ctr"/>
        <c:lblOffset val="100"/>
        <c:noMultiLvlLbl val="0"/>
      </c:catAx>
      <c:valAx>
        <c:axId val="3266787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26679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D3C9D-B104-4AC8-81C3-0D6E0AF208FC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3C5F0-25C2-4957-8B0F-7EA151D44F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73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23C5F0-25C2-4957-8B0F-7EA151D44F2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1821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7A710E-6589-EC84-DD5C-D04E0AFB16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70EBD87-9F8C-BC6B-FE74-79B316D7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4E738C-1223-EE69-04CB-CFA7B40B8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585DB3-4A72-19B7-684B-1636E7C30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F61553-81E7-CDDF-9E05-36CF93CAE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428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9A483A-2DE4-12E4-F06F-5CA178BC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7D73C7-46B7-09E9-5B46-7356C9DEDE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25B870-0063-CD04-B958-872345EFA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76AA1F-17CC-0E14-EAB9-DCE7B2CBE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945E64-1A1D-7B2E-9414-39EF089CD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6240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6446187-B571-D1E3-5312-6EE05FBEEF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0DC3A3-661D-22C8-4FA6-008492379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C40A1F-04E5-0C76-5875-E659063A9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978C45-20DE-798A-8234-C2E602A32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2F89AC-8337-8CA4-4CB4-A3DC59422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916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6DA1FD-FECE-F25F-F6EB-771253A0B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A2D4E0-8805-A18C-C875-F1371AA0D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22850E-225A-B83B-4E78-EC12B853B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03C899-CD0D-1DFB-1A54-680EF619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2F03C1-6FE5-0786-D2B2-8C9C30E09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52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DEF220-1E11-77E9-90B1-459F8EFE8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C9B860-E39A-CDC8-D9B3-16D9EAF540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D1A615-50C5-F93E-4286-9D882BCC8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E4EAE1-20F8-869D-7C62-32CCA46A4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708DAA-1261-C92A-207F-3F118560B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114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DE63ED-DA21-6574-EAEE-0ACB6AFDD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6EE13C-CAB5-C18F-D958-1175BC0758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33EFA65-C84F-066E-2784-971D048A0E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40CC237-7E93-767C-4AFD-209FB3FB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85FF92-47E3-587A-8527-16C9947D5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E41BAD4-2949-21F1-CB57-5D8EE0E6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8602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A7EEB5-867A-7783-916F-C21AF0EFA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9225EC-A154-A5FD-9467-2C4547F68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5212D8-9DE5-EF82-0704-156066D0E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4ACCF98-3239-5FC2-F7FE-AFBA2A5319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AFBCB1A-5EF2-97CC-2AEF-52EF5404E5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8376D2-FBE1-439F-EC9D-4D769C5E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81F8479-2F2D-1DCE-2251-0389231F9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A4FBD56-16CF-D9B5-CBC7-4A65D68D0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953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33C169-0955-0D89-4653-49D5DADD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C6EFF25-8915-0495-90B7-A6548A033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80876A3-5719-AAE5-5B7B-09E9258FB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32DCAE1-C6AD-6CB5-F50C-F1C28ED6F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14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18ED436-63E3-5459-BD89-7C27B17E7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6A5E074-CD30-2EAD-E6E8-3C407522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D954BA5-6EE7-9CFE-DEBE-AB629733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442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1460A3-9D6A-420B-1711-A9F6849B0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0D4766-8252-3FE8-A2F7-333386D9E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2F11DB-20F8-0309-0585-CF844952F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5AF4D70-52CD-910F-9491-7AAEAE6B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0B70661-8266-D953-B8AE-3144278A2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9EFED7-9BC0-1F05-48FA-F4E3E230D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1304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C262C7-274E-7853-1CD3-9D03D30F1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5B036D0-5E51-CC84-D5E1-5E5C84764E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795DCB-59D8-C7F5-3CF6-A7458150C7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0CEC956-C9DC-5BEB-9E5A-7BC6ABEB0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DA57193-7A4F-51D8-4D4C-C3E73D443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BF326B-DCED-0A7D-2A50-7948E8537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3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C823C2D2-5D82-397C-D969-54C88413194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389" cy="6858000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2AE1ACA-DA28-5DBF-90D2-67E7F581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9C5FEF6-5A6B-B026-A91F-68D12282F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D6E587-EE69-F98A-9150-A5CF6BDE7B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7F3FB-A375-490B-BED5-C6F1448BF8F0}" type="datetimeFigureOut">
              <a:rPr lang="es-CO" smtClean="0"/>
              <a:t>10/12/2024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34200D-CB4D-BA0D-2321-14BF92472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6F08FA-3822-D3D0-A436-3282659DD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8E675-30F5-41C3-A9D1-22A4B9B047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174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FED54D-7B45-23F2-7273-1E414EE157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0523"/>
            <a:ext cx="9144000" cy="2784640"/>
          </a:xfrm>
        </p:spPr>
        <p:txBody>
          <a:bodyPr>
            <a:normAutofit/>
          </a:bodyPr>
          <a:lstStyle/>
          <a:p>
            <a:r>
              <a:rPr kumimoji="0" lang="es-ES" sz="6000" b="1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COMITÉ DE ÉTICA HOSPITALARIA</a:t>
            </a:r>
            <a:br>
              <a:rPr kumimoji="0" lang="es-ES" sz="6000" b="1" i="0" u="none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6000" b="1" spc="-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DICIEMBRE 2024</a:t>
            </a:r>
            <a:endParaRPr lang="es-C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942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B87775C-6E29-B158-9944-64E330BE8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686" y="717821"/>
            <a:ext cx="895023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PROPORCIÓN DE SATISFACCION GLOBAL DE LOS USUARIOS EN LA IPS.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C2B37C0-3F59-62DF-5FAD-1C9DB41CB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232136"/>
              </p:ext>
            </p:extLst>
          </p:nvPr>
        </p:nvGraphicFramePr>
        <p:xfrm>
          <a:off x="7509652" y="2533942"/>
          <a:ext cx="4246559" cy="20860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46559">
                  <a:extLst>
                    <a:ext uri="{9D8B030D-6E8A-4147-A177-3AD203B41FA5}">
                      <a16:colId xmlns:a16="http://schemas.microsoft.com/office/drawing/2014/main" val="2175723472"/>
                    </a:ext>
                  </a:extLst>
                </a:gridCol>
              </a:tblGrid>
              <a:tr h="2086096">
                <a:tc>
                  <a:txBody>
                    <a:bodyPr/>
                    <a:lstStyle/>
                    <a:p>
                      <a:pPr algn="just"/>
                      <a:r>
                        <a:rPr lang="es-ES" sz="1800" b="1" kern="1200" dirty="0">
                          <a:solidFill>
                            <a:schemeClr val="tx1"/>
                          </a:solidFill>
                          <a:effectLst/>
                        </a:rPr>
                        <a:t>Análisis</a:t>
                      </a:r>
                      <a:r>
                        <a:rPr lang="es-ES" sz="1800" b="0" kern="120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s-CO" dirty="0"/>
                        <a:t>El indicador de </a:t>
                      </a:r>
                      <a:r>
                        <a:rPr lang="es-CO" b="1" dirty="0"/>
                        <a:t>Proporción de Satisfacción Global de los usuarios en la IPS</a:t>
                      </a:r>
                      <a:r>
                        <a:rPr lang="es-CO" dirty="0"/>
                        <a:t> para Noviembre de 2024, basado en 196 encuestas en las UBAS y el Hospital Metropolitano, muestra una satisfacción del 98%. Esto quiere decir que superamos la meta del 96%.</a:t>
                      </a:r>
                      <a:endParaRPr lang="es-CO" dirty="0">
                        <a:latin typeface="Comic Sans MS" panose="030F0702030302020204" pitchFamily="66" charset="0"/>
                      </a:endParaRPr>
                    </a:p>
                  </a:txBody>
                  <a:tcPr marL="9525" marR="9525" marT="9525"/>
                </a:tc>
                <a:extLst>
                  <a:ext uri="{0D108BD9-81ED-4DB2-BD59-A6C34878D82A}">
                    <a16:rowId xmlns:a16="http://schemas.microsoft.com/office/drawing/2014/main" val="3805595756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23E369FD-0CF6-C0C9-560A-CF25C24C040E}"/>
              </a:ext>
            </a:extLst>
          </p:cNvPr>
          <p:cNvSpPr txBox="1"/>
          <p:nvPr/>
        </p:nvSpPr>
        <p:spPr>
          <a:xfrm>
            <a:off x="286563" y="5623042"/>
            <a:ext cx="6470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>
                <a:latin typeface="Comic Sans MS" panose="030F0702030302020204" pitchFamily="66" charset="0"/>
              </a:rPr>
              <a:t>Fuente: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Encuestas de satisfacción </a:t>
            </a:r>
            <a:r>
              <a:rPr lang="es-ES" sz="1400" dirty="0">
                <a:solidFill>
                  <a:srgbClr val="000000"/>
                </a:solidFill>
                <a:latin typeface="Calibri" panose="020F0502020204030204" pitchFamily="34" charset="0"/>
              </a:rPr>
              <a:t>NOVIEMBRE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2024 E.S.E Santiago de Tunja.</a:t>
            </a:r>
            <a:r>
              <a:rPr lang="es-ES" sz="1400" dirty="0"/>
              <a:t> </a:t>
            </a:r>
            <a:br>
              <a:rPr lang="es-ES" dirty="0"/>
            </a:br>
            <a:br>
              <a:rPr lang="es-CO" dirty="0"/>
            </a:b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95A8353-02AC-2A87-3885-DA56110D3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37166"/>
              </p:ext>
            </p:extLst>
          </p:nvPr>
        </p:nvGraphicFramePr>
        <p:xfrm>
          <a:off x="7262340" y="5110597"/>
          <a:ext cx="4493871" cy="512445"/>
        </p:xfrm>
        <a:graphic>
          <a:graphicData uri="http://schemas.openxmlformats.org/drawingml/2006/table">
            <a:tbl>
              <a:tblPr/>
              <a:tblGrid>
                <a:gridCol w="4493871">
                  <a:extLst>
                    <a:ext uri="{9D8B030D-6E8A-4147-A177-3AD203B41FA5}">
                      <a16:colId xmlns:a16="http://schemas.microsoft.com/office/drawing/2014/main" val="13204846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Número  de  usuarios  que  respondieron “muy buena” o “buena” a la pregunta: ¿Cómo calificaría  su  experiencia  global respecto a los servicios de salud que ha recibido a través de su IPS?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668571"/>
                  </a:ext>
                </a:extLst>
              </a:tr>
            </a:tbl>
          </a:graphicData>
        </a:graphic>
      </p:graphicFrame>
      <p:pic>
        <p:nvPicPr>
          <p:cNvPr id="1025" name="Picture 1">
            <a:extLst>
              <a:ext uri="{FF2B5EF4-FFF2-40B4-BE49-F238E27FC236}">
                <a16:creationId xmlns:a16="http://schemas.microsoft.com/office/drawing/2014/main" id="{466BFA37-35BB-1B72-C346-8AC5BC6D8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3" y="1722583"/>
            <a:ext cx="5761264" cy="211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64D22C4-66C4-B7C8-E4B4-7DEAC8627B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393" t="46247" r="15886" b="37680"/>
          <a:stretch/>
        </p:blipFill>
        <p:spPr>
          <a:xfrm>
            <a:off x="286563" y="3808067"/>
            <a:ext cx="6739270" cy="155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19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557FDB-EF6E-7E6D-F892-21D204DD3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CO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Proporción de usuarios que recomendaría su IPS a familiares y amigos.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4822CFB-503D-6A79-30DF-03F774C8A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346395"/>
              </p:ext>
            </p:extLst>
          </p:nvPr>
        </p:nvGraphicFramePr>
        <p:xfrm>
          <a:off x="5464818" y="5313202"/>
          <a:ext cx="6248400" cy="419100"/>
        </p:xfrm>
        <a:graphic>
          <a:graphicData uri="http://schemas.openxmlformats.org/drawingml/2006/table">
            <a:tbl>
              <a:tblPr/>
              <a:tblGrid>
                <a:gridCol w="6248400">
                  <a:extLst>
                    <a:ext uri="{9D8B030D-6E8A-4147-A177-3AD203B41FA5}">
                      <a16:colId xmlns:a16="http://schemas.microsoft.com/office/drawing/2014/main" val="81347236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Número  de  usuarios  que  respondieron “definitivamente  sí”  o  “probablemente sí” a la pregunta: ¿Recomendaría a sus familiares y amigos esta IPS?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974930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0C90DCDE-2B72-2F8F-6429-64AEAE9E0208}"/>
              </a:ext>
            </a:extLst>
          </p:cNvPr>
          <p:cNvSpPr txBox="1"/>
          <p:nvPr/>
        </p:nvSpPr>
        <p:spPr>
          <a:xfrm>
            <a:off x="117243" y="5522752"/>
            <a:ext cx="4378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latin typeface="Comic Sans MS" panose="030F0702030302020204" pitchFamily="66" charset="0"/>
              </a:rPr>
              <a:t>Fuente:</a:t>
            </a:r>
            <a:r>
              <a:rPr lang="es-E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Encuestas de satisfacción NOVIEMBRE 2024 E.S.E Santiago de Tunja.</a:t>
            </a:r>
            <a:r>
              <a:rPr lang="es-ES" sz="1200" dirty="0"/>
              <a:t> </a:t>
            </a:r>
            <a:endParaRPr lang="es-CO" sz="1200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E81B339-4B0A-2D67-D7BC-01DD8FE87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809694"/>
              </p:ext>
            </p:extLst>
          </p:nvPr>
        </p:nvGraphicFramePr>
        <p:xfrm>
          <a:off x="386184" y="2270917"/>
          <a:ext cx="4498332" cy="304228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98332">
                  <a:extLst>
                    <a:ext uri="{9D8B030D-6E8A-4147-A177-3AD203B41FA5}">
                      <a16:colId xmlns:a16="http://schemas.microsoft.com/office/drawing/2014/main" val="2175723472"/>
                    </a:ext>
                  </a:extLst>
                </a:gridCol>
              </a:tblGrid>
              <a:tr h="2905041">
                <a:tc>
                  <a:txBody>
                    <a:bodyPr/>
                    <a:lstStyle/>
                    <a:p>
                      <a:pPr algn="just"/>
                      <a:r>
                        <a:rPr lang="es-ES" sz="1600" b="1" i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Análisis</a:t>
                      </a:r>
                      <a:r>
                        <a:rPr lang="es-ES" sz="1600" b="0" i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s-CO" sz="1600" dirty="0"/>
                        <a:t>E</a:t>
                      </a:r>
                      <a:r>
                        <a:rPr lang="es-CO" sz="2000" dirty="0"/>
                        <a:t>l indicador de </a:t>
                      </a:r>
                      <a:r>
                        <a:rPr lang="es-CO" sz="2000" b="1" dirty="0"/>
                        <a:t>Proporción de usuarios que recomendarían su IPS a familiares y amigos</a:t>
                      </a:r>
                      <a:r>
                        <a:rPr lang="es-CO" sz="2000" dirty="0"/>
                        <a:t> para octubre de 2024, basado en 196 encuestas aplicadas a usuarios de consulta ambulatoria (UBAS) y servicios hospitalarios, muestra que el 98% de nuestros usuarios recomendarían la institución, alcanzando así la meta establecida.</a:t>
                      </a:r>
                      <a:br>
                        <a:rPr lang="es-ES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es-CO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/>
                </a:tc>
                <a:extLst>
                  <a:ext uri="{0D108BD9-81ED-4DB2-BD59-A6C34878D82A}">
                    <a16:rowId xmlns:a16="http://schemas.microsoft.com/office/drawing/2014/main" val="3805595756"/>
                  </a:ext>
                </a:extLst>
              </a:tr>
            </a:tbl>
          </a:graphicData>
        </a:graphic>
      </p:graphicFrame>
      <p:pic>
        <p:nvPicPr>
          <p:cNvPr id="1025" name="Picture 1">
            <a:extLst>
              <a:ext uri="{FF2B5EF4-FFF2-40B4-BE49-F238E27FC236}">
                <a16:creationId xmlns:a16="http://schemas.microsoft.com/office/drawing/2014/main" id="{2A883631-3B20-8C01-F687-C3A652828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572" y="2047875"/>
            <a:ext cx="5995685" cy="307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602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DCF26-51B8-ED44-C05A-DCFE61B4A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3B531C-0740-46A3-D2F1-FF3AA2963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01" y="215352"/>
            <a:ext cx="10515600" cy="1325563"/>
          </a:xfrm>
        </p:spPr>
        <p:txBody>
          <a:bodyPr/>
          <a:lstStyle/>
          <a:p>
            <a:pPr algn="ctr"/>
            <a:r>
              <a:rPr lang="es-CO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ESTADO DE PQRD – CANAL DE INGRESO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110FE243-A9A6-9EC9-55B5-16C8B5A49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328218"/>
              </p:ext>
            </p:extLst>
          </p:nvPr>
        </p:nvGraphicFramePr>
        <p:xfrm>
          <a:off x="4560412" y="2220495"/>
          <a:ext cx="2505437" cy="207645"/>
        </p:xfrm>
        <a:graphic>
          <a:graphicData uri="http://schemas.openxmlformats.org/drawingml/2006/table">
            <a:tbl>
              <a:tblPr/>
              <a:tblGrid>
                <a:gridCol w="2505437">
                  <a:extLst>
                    <a:ext uri="{9D8B030D-6E8A-4147-A177-3AD203B41FA5}">
                      <a16:colId xmlns:a16="http://schemas.microsoft.com/office/drawing/2014/main" val="13204846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Fuente: Base de radicación de PQRD.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668571"/>
                  </a:ext>
                </a:extLst>
              </a:tr>
            </a:tbl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3D9C760-F7E9-542F-B48B-02268C6306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677621"/>
              </p:ext>
            </p:extLst>
          </p:nvPr>
        </p:nvGraphicFramePr>
        <p:xfrm>
          <a:off x="6776286" y="998755"/>
          <a:ext cx="5411318" cy="335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8F623C76-650A-5857-459A-38910490592B}"/>
              </a:ext>
            </a:extLst>
          </p:cNvPr>
          <p:cNvSpPr txBox="1"/>
          <p:nvPr/>
        </p:nvSpPr>
        <p:spPr>
          <a:xfrm>
            <a:off x="217809" y="4103283"/>
            <a:ext cx="424841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500" dirty="0"/>
              <a:t>En el mes de noviembre, de las 49 </a:t>
            </a:r>
            <a:r>
              <a:rPr lang="es-ES" sz="1500" b="1" dirty="0"/>
              <a:t>PQRD</a:t>
            </a:r>
            <a:r>
              <a:rPr lang="es-ES" sz="1500" dirty="0"/>
              <a:t>, de las cuales </a:t>
            </a:r>
            <a:r>
              <a:rPr lang="es-ES" sz="1500" b="1" dirty="0"/>
              <a:t>37 se encuentran cerradas</a:t>
            </a:r>
            <a:r>
              <a:rPr lang="es-ES" sz="1500" dirty="0"/>
              <a:t> y </a:t>
            </a:r>
            <a:r>
              <a:rPr lang="es-ES" sz="1500" b="1" dirty="0"/>
              <a:t>12 en trámite</a:t>
            </a:r>
            <a:r>
              <a:rPr lang="es-ES" sz="1500" dirty="0"/>
              <a:t>. Es importante resaltar que las solicitudes en trámite corresponden a usuarios anónimos lo que puede representar un desafío en el seguimiento personalizado; y las que se radicaron en los últimos días del mes de noviembre.</a:t>
            </a:r>
            <a:endParaRPr lang="es-CO" sz="1500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9FA932D-E415-5EF9-B6F0-C62393805A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126819"/>
              </p:ext>
            </p:extLst>
          </p:nvPr>
        </p:nvGraphicFramePr>
        <p:xfrm>
          <a:off x="2023461" y="1216824"/>
          <a:ext cx="2867025" cy="2633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48C4DCFB-903D-D8B5-B0CA-F55954435DD0}"/>
              </a:ext>
            </a:extLst>
          </p:cNvPr>
          <p:cNvSpPr txBox="1"/>
          <p:nvPr/>
        </p:nvSpPr>
        <p:spPr>
          <a:xfrm>
            <a:off x="7245752" y="4227542"/>
            <a:ext cx="4946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Buzón de sugerencias: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Se recibieron 49 PQRS, lo que equivale al </a:t>
            </a: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93.88%</a:t>
            </a: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del total.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Este canal es el más utilizado, lo que indica una alta preferencia o facilidad de acceso para los usuarios.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Superintendencia Nacional de Salud (Supersalud):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Se radicó 1 PQRS, correspondiente al </a:t>
            </a: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2.04% </a:t>
            </a: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del total.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Ventanilla SIAU: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Se radicaron 2 PQRS, lo que representa el </a:t>
            </a: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4.08%</a:t>
            </a:r>
            <a:r>
              <a:rPr kumimoji="0" lang="es-CO" altLang="es-CO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del total.</a:t>
            </a:r>
          </a:p>
        </p:txBody>
      </p:sp>
    </p:spTree>
    <p:extLst>
      <p:ext uri="{BB962C8B-B14F-4D97-AF65-F5344CB8AC3E}">
        <p14:creationId xmlns:p14="http://schemas.microsoft.com/office/powerpoint/2010/main" val="979679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E66B4-452F-408C-FA3E-32D965AA8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859D8C-8EF3-1A38-3BEC-95557A829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01" y="215352"/>
            <a:ext cx="10515600" cy="1325563"/>
          </a:xfrm>
        </p:spPr>
        <p:txBody>
          <a:bodyPr/>
          <a:lstStyle/>
          <a:p>
            <a:pPr algn="ctr"/>
            <a:r>
              <a:rPr lang="es-CO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CENTRO DE ATENCIÓN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F7D3F68-CA4E-F039-4C2E-C7E2A3BD7DEE}"/>
              </a:ext>
            </a:extLst>
          </p:cNvPr>
          <p:cNvSpPr txBox="1"/>
          <p:nvPr/>
        </p:nvSpPr>
        <p:spPr>
          <a:xfrm>
            <a:off x="498249" y="2174971"/>
            <a:ext cx="3853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Se evidencia que la mayor radicación de PQRD se presenta en El Hospital Metropolitano con 30 PQRD, mientras que los demás centros (UBA </a:t>
            </a:r>
            <a:r>
              <a:rPr lang="es-ES" dirty="0" err="1"/>
              <a:t>Runta</a:t>
            </a:r>
            <a:r>
              <a:rPr lang="es-ES" dirty="0"/>
              <a:t>, UBA Muiscas, UBA Libertador, UBA Fuente, UBA Florencia) tienen 3 PQRD cada uno. Los centros UBA Centro Uno y UBA Centenario tienen 2 PQRD.</a:t>
            </a:r>
            <a:endParaRPr lang="es-CO" sz="1200" dirty="0"/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1A7B7404-1A4C-20CF-F927-64A6CE1DBBE4}"/>
              </a:ext>
            </a:extLst>
          </p:cNvPr>
          <p:cNvGraphicFramePr>
            <a:graphicFrameLocks noGrp="1"/>
          </p:cNvGraphicFramePr>
          <p:nvPr/>
        </p:nvGraphicFramePr>
        <p:xfrm>
          <a:off x="9686563" y="5780952"/>
          <a:ext cx="2505437" cy="207645"/>
        </p:xfrm>
        <a:graphic>
          <a:graphicData uri="http://schemas.openxmlformats.org/drawingml/2006/table">
            <a:tbl>
              <a:tblPr/>
              <a:tblGrid>
                <a:gridCol w="2505437">
                  <a:extLst>
                    <a:ext uri="{9D8B030D-6E8A-4147-A177-3AD203B41FA5}">
                      <a16:colId xmlns:a16="http://schemas.microsoft.com/office/drawing/2014/main" val="13204846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Fuente: Base de radicación de PQRD.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668571"/>
                  </a:ext>
                </a:extLst>
              </a:tr>
            </a:tbl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FC459FB-00D2-0BBC-9C92-FF6046A169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007810"/>
              </p:ext>
            </p:extLst>
          </p:nvPr>
        </p:nvGraphicFramePr>
        <p:xfrm>
          <a:off x="5081285" y="1640711"/>
          <a:ext cx="6308203" cy="3591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71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C0EFA8AF-79AD-FBB5-1E4E-E83F97116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395" y="21034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s-ES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PROPOSICIONES Y VARIOS.</a:t>
            </a:r>
            <a:endParaRPr lang="es-C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38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4D8C77-A5FC-BAC7-2B20-8CE0718D7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372" y="2103437"/>
            <a:ext cx="10515600" cy="1325563"/>
          </a:xfrm>
        </p:spPr>
        <p:txBody>
          <a:bodyPr/>
          <a:lstStyle/>
          <a:p>
            <a:pPr algn="ctr"/>
            <a:r>
              <a:rPr lang="es-CO" sz="6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GRACIAS…</a:t>
            </a:r>
            <a:endParaRPr lang="es-CO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55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6538D5-9556-5B95-B6A7-DD635DA1B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AGENDA DEL DIA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D90FFE-2EDB-91F5-7F3E-63F233203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51"/>
            <a:ext cx="10515600" cy="3998200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15000"/>
              </a:lnSpc>
              <a:spcBef>
                <a:spcPts val="601"/>
              </a:spcBef>
              <a:buAutoNum type="arabicPeriod"/>
            </a:pPr>
            <a:r>
              <a:rPr lang="es-US" sz="3500" b="0" strike="noStrike" spc="-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Verificación de quórum.</a:t>
            </a:r>
          </a:p>
          <a:p>
            <a:pPr marL="342900" indent="-342900" algn="l">
              <a:lnSpc>
                <a:spcPct val="115000"/>
              </a:lnSpc>
              <a:spcBef>
                <a:spcPts val="601"/>
              </a:spcBef>
              <a:buAutoNum type="arabicPeriod"/>
            </a:pPr>
            <a:r>
              <a:rPr lang="es-US" sz="3500" b="0" strike="noStrike" spc="-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Seguimiento a compromisos</a:t>
            </a:r>
          </a:p>
          <a:p>
            <a:pPr marL="342900" indent="-342900" algn="l">
              <a:lnSpc>
                <a:spcPct val="115000"/>
              </a:lnSpc>
              <a:spcBef>
                <a:spcPts val="601"/>
              </a:spcBef>
              <a:buFont typeface="+mj-lt"/>
              <a:buAutoNum type="arabicPeriod"/>
            </a:pPr>
            <a:r>
              <a:rPr lang="es-US" sz="3500" b="0" strike="noStrike" spc="-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Desarrollo del comité: Presentación de Indicadores.</a:t>
            </a:r>
            <a:endParaRPr lang="es-CO" sz="3500" b="0" strike="noStrike" spc="-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lnSpc>
                <a:spcPct val="115000"/>
              </a:lnSpc>
              <a:spcBef>
                <a:spcPts val="601"/>
              </a:spcBef>
              <a:buFont typeface="+mj-lt"/>
              <a:buAutoNum type="arabicPeriod"/>
            </a:pPr>
            <a:r>
              <a:rPr lang="es-US" sz="3500" spc="-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Proposiciones y varios.</a:t>
            </a:r>
            <a:endParaRPr lang="es-CO" sz="3500" b="0" strike="noStrike" spc="-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05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B39FFB-D428-BDF4-1CFE-E436E9658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144" y="405115"/>
            <a:ext cx="9435498" cy="1184797"/>
          </a:xfrm>
        </p:spPr>
        <p:txBody>
          <a:bodyPr/>
          <a:lstStyle/>
          <a:p>
            <a:pPr algn="ctr"/>
            <a:r>
              <a:rPr lang="es-ES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Verificación de quórum</a:t>
            </a:r>
            <a:endParaRPr lang="es-C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DA11C0-2BBC-738D-A331-4C6BA8474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03" y="1884911"/>
            <a:ext cx="11400786" cy="363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4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36F8DC4C-8696-E7F5-EF41-9D4C6A807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6284" y="365125"/>
            <a:ext cx="9837516" cy="1325563"/>
          </a:xfrm>
        </p:spPr>
        <p:txBody>
          <a:bodyPr/>
          <a:lstStyle/>
          <a:p>
            <a:pPr algn="ctr"/>
            <a:r>
              <a:rPr lang="es-CO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SEGUIMIENTO A COMPROMISOS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B9545D3-C13E-66F0-5967-2675AAA88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8247"/>
              </p:ext>
            </p:extLst>
          </p:nvPr>
        </p:nvGraphicFramePr>
        <p:xfrm>
          <a:off x="838199" y="1825881"/>
          <a:ext cx="10515601" cy="28606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5368">
                  <a:extLst>
                    <a:ext uri="{9D8B030D-6E8A-4147-A177-3AD203B41FA5}">
                      <a16:colId xmlns:a16="http://schemas.microsoft.com/office/drawing/2014/main" val="2525756265"/>
                    </a:ext>
                  </a:extLst>
                </a:gridCol>
                <a:gridCol w="4467920">
                  <a:extLst>
                    <a:ext uri="{9D8B030D-6E8A-4147-A177-3AD203B41FA5}">
                      <a16:colId xmlns:a16="http://schemas.microsoft.com/office/drawing/2014/main" val="3920834210"/>
                    </a:ext>
                  </a:extLst>
                </a:gridCol>
                <a:gridCol w="2027814">
                  <a:extLst>
                    <a:ext uri="{9D8B030D-6E8A-4147-A177-3AD203B41FA5}">
                      <a16:colId xmlns:a16="http://schemas.microsoft.com/office/drawing/2014/main" val="552955666"/>
                    </a:ext>
                  </a:extLst>
                </a:gridCol>
                <a:gridCol w="1979432">
                  <a:extLst>
                    <a:ext uri="{9D8B030D-6E8A-4147-A177-3AD203B41FA5}">
                      <a16:colId xmlns:a16="http://schemas.microsoft.com/office/drawing/2014/main" val="3405576964"/>
                    </a:ext>
                  </a:extLst>
                </a:gridCol>
                <a:gridCol w="1525067">
                  <a:extLst>
                    <a:ext uri="{9D8B030D-6E8A-4147-A177-3AD203B41FA5}">
                      <a16:colId xmlns:a16="http://schemas.microsoft.com/office/drawing/2014/main" val="2867816129"/>
                    </a:ext>
                  </a:extLst>
                </a:gridCol>
              </a:tblGrid>
              <a:tr h="666115"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effectLst/>
                        </a:rPr>
                        <a:t>No.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b="1" dirty="0">
                          <a:effectLst/>
                        </a:rPr>
                        <a:t>COMPROMISO ADQUIRIDO</a:t>
                      </a:r>
                      <a:endParaRPr lang="es-CO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b="1">
                          <a:effectLst/>
                        </a:rPr>
                        <a:t>RESPONSABLE</a:t>
                      </a:r>
                      <a:endParaRPr lang="es-CO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b="1">
                          <a:effectLst/>
                        </a:rPr>
                        <a:t>FECHA DE CUMPLIMIENTO</a:t>
                      </a:r>
                      <a:endParaRPr lang="es-CO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b="1" dirty="0">
                          <a:effectLst/>
                        </a:rPr>
                        <a:t>DOCUMENTO SOPORTE</a:t>
                      </a:r>
                      <a:endParaRPr lang="es-CO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extLst>
                  <a:ext uri="{0D108BD9-81ED-4DB2-BD59-A6C34878D82A}">
                    <a16:rowId xmlns:a16="http://schemas.microsoft.com/office/drawing/2014/main" val="1461402076"/>
                  </a:ext>
                </a:extLst>
              </a:tr>
              <a:tr h="679436">
                <a:tc>
                  <a:txBody>
                    <a:bodyPr/>
                    <a:lstStyle/>
                    <a:p>
                      <a:pPr algn="ctr"/>
                      <a:r>
                        <a:rPr lang="es-CO" sz="1800">
                          <a:effectLst/>
                        </a:rPr>
                        <a:t>1</a:t>
                      </a:r>
                    </a:p>
                    <a:p>
                      <a:r>
                        <a:rPr lang="es-CO" sz="1800">
                          <a:effectLst/>
                        </a:rPr>
                        <a:t> 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marR="20320" algn="l"/>
                      <a:r>
                        <a:rPr lang="es-CO" sz="1800" dirty="0">
                          <a:effectLst/>
                        </a:rPr>
                        <a:t>Reunión TORONTO  y Sub Gerencia Administrativa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800" dirty="0">
                          <a:effectLst/>
                        </a:rPr>
                        <a:t>Subgerencia Administrativa</a:t>
                      </a:r>
                    </a:p>
                    <a:p>
                      <a:pPr algn="l"/>
                      <a:r>
                        <a:rPr lang="es-CO" sz="1800" dirty="0">
                          <a:effectLst/>
                        </a:rPr>
                        <a:t> 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800" dirty="0">
                          <a:effectLst/>
                        </a:rPr>
                        <a:t>Diciembre 3 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Acta de Reunión</a:t>
                      </a:r>
                    </a:p>
                  </a:txBody>
                  <a:tcPr marL="43578" marR="43578" marT="0" marB="0"/>
                </a:tc>
                <a:extLst>
                  <a:ext uri="{0D108BD9-81ED-4DB2-BD59-A6C34878D82A}">
                    <a16:rowId xmlns:a16="http://schemas.microsoft.com/office/drawing/2014/main" val="1574698887"/>
                  </a:ext>
                </a:extLst>
              </a:tr>
              <a:tr h="127939">
                <a:tc>
                  <a:txBody>
                    <a:bodyPr/>
                    <a:lstStyle/>
                    <a:p>
                      <a:pPr algn="ctr"/>
                      <a:r>
                        <a:rPr lang="es-CO" sz="1800">
                          <a:effectLst/>
                        </a:rPr>
                        <a:t>2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marR="20320" algn="l"/>
                      <a:r>
                        <a:rPr lang="es-CO" sz="1800" dirty="0">
                          <a:effectLst/>
                        </a:rPr>
                        <a:t>Aprobación e impresión fichas: Consulta externa – laboratorio - Urgencias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</a:rPr>
                        <a:t>Coordinación Consulta externa y Subgerencia Administrativa</a:t>
                      </a:r>
                    </a:p>
                    <a:p>
                      <a:pPr algn="l"/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800" dirty="0">
                          <a:effectLst/>
                        </a:rPr>
                        <a:t>Diciembre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800" dirty="0">
                          <a:effectLst/>
                        </a:rPr>
                        <a:t>Fichas impresas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578" marR="43578" marT="0" marB="0"/>
                </a:tc>
                <a:extLst>
                  <a:ext uri="{0D108BD9-81ED-4DB2-BD59-A6C34878D82A}">
                    <a16:rowId xmlns:a16="http://schemas.microsoft.com/office/drawing/2014/main" val="3939948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78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45046-39F1-EE90-B498-E8FF46295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5A7491BC-F4A7-463D-6382-B8004E9A7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012" y="2633987"/>
            <a:ext cx="9837516" cy="1325563"/>
          </a:xfrm>
        </p:spPr>
        <p:txBody>
          <a:bodyPr>
            <a:normAutofit/>
          </a:bodyPr>
          <a:lstStyle/>
          <a:p>
            <a:pPr marR="20320" algn="l"/>
            <a:r>
              <a:rPr lang="es-CO" sz="3600" dirty="0">
                <a:effectLst/>
              </a:rPr>
              <a:t>Reunión TORONTO  y Sub Gerencia Administrativa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312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B778B-196B-514F-0B5E-A3E517ECE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6A21C05E-5A3F-60AF-B5F3-B1182EE3E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242" y="191729"/>
            <a:ext cx="9837516" cy="1325563"/>
          </a:xfrm>
        </p:spPr>
        <p:txBody>
          <a:bodyPr>
            <a:normAutofit/>
          </a:bodyPr>
          <a:lstStyle/>
          <a:p>
            <a:pPr marR="20320" algn="ctr"/>
            <a:r>
              <a:rPr lang="es-CO" sz="3600" b="1" dirty="0">
                <a:effectLst/>
              </a:rPr>
              <a:t>REVISIÓN PQRD TORONTO</a:t>
            </a:r>
            <a:br>
              <a:rPr lang="es-CO" sz="3600" b="1" dirty="0">
                <a:effectLst/>
              </a:rPr>
            </a:br>
            <a:r>
              <a:rPr lang="es-CO" sz="2400" b="1" dirty="0">
                <a:effectLst/>
              </a:rPr>
              <a:t>SEPTIEMBRE - OCTUBRE</a:t>
            </a:r>
            <a:endParaRPr lang="es-CO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5615533-C530-C9C9-671C-3BC12930A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t="10831" r="-1096" b="9985"/>
          <a:stretch/>
        </p:blipFill>
        <p:spPr>
          <a:xfrm>
            <a:off x="0" y="1517292"/>
            <a:ext cx="2453833" cy="441838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793ACCC-C45A-B699-2972-5014AE066E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5" b="9199"/>
          <a:stretch/>
        </p:blipFill>
        <p:spPr>
          <a:xfrm>
            <a:off x="2453833" y="1488858"/>
            <a:ext cx="2453834" cy="44552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BE06BAA-C5B6-0AF7-4D4A-96C75FA2E2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9391"/>
          <a:stretch/>
        </p:blipFill>
        <p:spPr>
          <a:xfrm>
            <a:off x="4924160" y="1497288"/>
            <a:ext cx="2360175" cy="443838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B7D7783-C8AB-2148-AE70-2F4D70D4A4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2" b="9367"/>
          <a:stretch/>
        </p:blipFill>
        <p:spPr>
          <a:xfrm>
            <a:off x="7284335" y="1480430"/>
            <a:ext cx="2569578" cy="445524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5858A83-C93C-1EB1-3890-CA553B0946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226" t="7500" r="155226" b="11994"/>
          <a:stretch/>
        </p:blipFill>
        <p:spPr>
          <a:xfrm>
            <a:off x="4511618" y="706056"/>
            <a:ext cx="3168763" cy="552112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4AA8778-0AF5-1AA6-E64A-635D23B0F4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5" b="9199"/>
          <a:stretch/>
        </p:blipFill>
        <p:spPr>
          <a:xfrm>
            <a:off x="9661003" y="1480430"/>
            <a:ext cx="2530997" cy="446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11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36F8DC4C-8696-E7F5-EF41-9D4C6A807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840" y="2020529"/>
            <a:ext cx="9837516" cy="1325563"/>
          </a:xfrm>
        </p:spPr>
        <p:txBody>
          <a:bodyPr>
            <a:normAutofit fontScale="90000"/>
          </a:bodyPr>
          <a:lstStyle/>
          <a:p>
            <a:pPr marR="20320"/>
            <a:r>
              <a:rPr lang="es-CO" sz="3600" b="1" dirty="0">
                <a:effectLst/>
              </a:rPr>
              <a:t>Aprobación e impresión fichas: Consulta externa – laboratorio - Urgencias</a:t>
            </a:r>
            <a:br>
              <a:rPr lang="es-CO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231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B76F8A5D-D273-B3AC-6BDB-C11468B3C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DESARROLLO DEL COMITE.</a:t>
            </a:r>
            <a:endParaRPr lang="es-C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842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E5BA98FB-4D9E-6CAE-2FF1-DFACBC9F4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666" y="3041248"/>
            <a:ext cx="10517717" cy="77550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PRESENTACIÓN DE INDICADORES</a:t>
            </a:r>
            <a:br>
              <a:rPr lang="en-US" sz="4400" b="1" dirty="0">
                <a:latin typeface="Jost"/>
              </a:rPr>
            </a:br>
            <a:br>
              <a:rPr lang="es-CO" spc="-1" dirty="0">
                <a:solidFill>
                  <a:prstClr val="black"/>
                </a:solidFill>
              </a:rPr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6319227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7117</TotalTime>
  <Words>584</Words>
  <Application>Microsoft Office PowerPoint</Application>
  <PresentationFormat>Panorámica</PresentationFormat>
  <Paragraphs>57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Comic Sans MS</vt:lpstr>
      <vt:lpstr>Jost</vt:lpstr>
      <vt:lpstr>Tahoma</vt:lpstr>
      <vt:lpstr>Times New Roman</vt:lpstr>
      <vt:lpstr>1_Tema de Office</vt:lpstr>
      <vt:lpstr>COMITÉ DE ÉTICA HOSPITALARIA DICIEMBRE 2024</vt:lpstr>
      <vt:lpstr>AGENDA DEL DIA </vt:lpstr>
      <vt:lpstr>1. Verificación de quórum</vt:lpstr>
      <vt:lpstr>2. SEGUIMIENTO A COMPROMISOS</vt:lpstr>
      <vt:lpstr>Reunión TORONTO  y Sub Gerencia Administrativa</vt:lpstr>
      <vt:lpstr>REVISIÓN PQRD TORONTO SEPTIEMBRE - OCTUBRE</vt:lpstr>
      <vt:lpstr>Aprobación e impresión fichas: Consulta externa – laboratorio - Urgencias </vt:lpstr>
      <vt:lpstr>3. DESARROLLO DEL COMITE.</vt:lpstr>
      <vt:lpstr>PRESENTACIÓN DE INDICADORES  </vt:lpstr>
      <vt:lpstr>PROPORCIÓN DE SATISFACCION GLOBAL DE LOS USUARIOS EN LA IPS.</vt:lpstr>
      <vt:lpstr>Proporción de usuarios que recomendaría su IPS a familiares y amigos.</vt:lpstr>
      <vt:lpstr>ESTADO DE PQRD – CANAL DE INGRESO</vt:lpstr>
      <vt:lpstr>CENTRO DE ATENCIÓN</vt:lpstr>
      <vt:lpstr>4. PROPOSICIONES Y VARIOS.</vt:lpstr>
      <vt:lpstr>GRACIAS…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COMITÉ DE ÉTICA HOSPITALARIA AGOSTO 2024</dc:title>
  <dc:creator>ATENCIÓN AL USUARIO</dc:creator>
  <cp:lastModifiedBy>ATENCIÓN AL USUARIO</cp:lastModifiedBy>
  <cp:revision>35</cp:revision>
  <dcterms:created xsi:type="dcterms:W3CDTF">2024-09-10T21:14:36Z</dcterms:created>
  <dcterms:modified xsi:type="dcterms:W3CDTF">2024-12-10T18:00:09Z</dcterms:modified>
</cp:coreProperties>
</file>